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69" r:id="rId15"/>
    <p:sldId id="272" r:id="rId16"/>
    <p:sldId id="273" r:id="rId17"/>
    <p:sldId id="278" r:id="rId18"/>
    <p:sldId id="279" r:id="rId19"/>
    <p:sldId id="274" r:id="rId20"/>
    <p:sldId id="275" r:id="rId21"/>
    <p:sldId id="276" r:id="rId22"/>
    <p:sldId id="277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84AF-A4A6-42E2-A0A7-C7364E7267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8590-4DEA-45A2-9894-72D9D3ED4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Relationship Id="rId9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.png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slide" Target="slide2.xml"/><Relationship Id="rId9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slide" Target="slide2.xml"/><Relationship Id="rId9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22.xml"/><Relationship Id="rId3" Type="http://schemas.openxmlformats.org/officeDocument/2006/relationships/slide" Target="slide3.xml"/><Relationship Id="rId21" Type="http://schemas.openxmlformats.org/officeDocument/2006/relationships/slide" Target="slide17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21.xml"/><Relationship Id="rId2" Type="http://schemas.openxmlformats.org/officeDocument/2006/relationships/image" Target="../media/image2.png"/><Relationship Id="rId16" Type="http://schemas.openxmlformats.org/officeDocument/2006/relationships/slide" Target="slide20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numizmat.ru/upload/resize_cache/files/210910816/210910816_02big.jpg" TargetMode="External"/><Relationship Id="rId13" Type="http://schemas.openxmlformats.org/officeDocument/2006/relationships/hyperlink" Target="https://ds04.infourok.ru/uploads/ex/08fa/0006fa51-4d31edb3/hello_html_150d3568.png" TargetMode="External"/><Relationship Id="rId3" Type="http://schemas.openxmlformats.org/officeDocument/2006/relationships/hyperlink" Target="https://pedsovet.su/load/418-1-0-44177" TargetMode="External"/><Relationship Id="rId7" Type="http://schemas.openxmlformats.org/officeDocument/2006/relationships/hyperlink" Target="http://yacollectioner.ru/wp-content/uploads/2017/12/big-8.jpg" TargetMode="External"/><Relationship Id="rId12" Type="http://schemas.openxmlformats.org/officeDocument/2006/relationships/hyperlink" Target="https://cdn.pixabay.com/photo/2016/03/31/18/02/ball-1294083_1280.png" TargetMode="External"/><Relationship Id="rId2" Type="http://schemas.openxmlformats.org/officeDocument/2006/relationships/hyperlink" Target="https://babyboom27.ru/shop/goods/odnajdyi_v_skazke_kurochka_ryaba_1340447-25388" TargetMode="External"/><Relationship Id="rId16" Type="http://schemas.openxmlformats.org/officeDocument/2006/relationships/hyperlink" Target="http://rebus1.com/index.php?item=rebus_generato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9-kopeek.ru/assets/images/russian_coins/2_rub.jpg" TargetMode="External"/><Relationship Id="rId11" Type="http://schemas.openxmlformats.org/officeDocument/2006/relationships/hyperlink" Target="https://pbs.twimg.com/media/DbNJDoJW4AAYB1F.jpg:large" TargetMode="External"/><Relationship Id="rId5" Type="http://schemas.openxmlformats.org/officeDocument/2006/relationships/hyperlink" Target="http://inzoloto.ru/wp-content/uploads/2019/07/est-li-dorogie-rubli-sredi-monet-1997-goda-1.jpg" TargetMode="External"/><Relationship Id="rId15" Type="http://schemas.openxmlformats.org/officeDocument/2006/relationships/hyperlink" Target="https://clipart-best.com/img/pencil-sharpener/pencil-sharpener-clip-art-20.png" TargetMode="External"/><Relationship Id="rId10" Type="http://schemas.openxmlformats.org/officeDocument/2006/relationships/hyperlink" Target="http://data30.i.gallery.ru/albums/gallery/385473-6a51e-104867751-m750x740-u66b28.jpg" TargetMode="External"/><Relationship Id="rId4" Type="http://schemas.openxmlformats.org/officeDocument/2006/relationships/hyperlink" Target="https://filtorg.ru/images/detailed/52/5-rub-1997-2.jpg" TargetMode="External"/><Relationship Id="rId9" Type="http://schemas.openxmlformats.org/officeDocument/2006/relationships/hyperlink" Target="https://i.ytimg.com/vi/BXCIIsThR2U/maxresdefault.jpg" TargetMode="External"/><Relationship Id="rId14" Type="http://schemas.openxmlformats.org/officeDocument/2006/relationships/hyperlink" Target="https://www.clipartmax.com/png/full/244-2448085_goma-canal-del-%C3%A1rea-de-tecnolog%C3%ADa-educativa-goma-caricatura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280" y="1340768"/>
            <a:ext cx="60821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Своя игра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ckham Script Three" pitchFamily="66" charset="0"/>
              </a:rPr>
              <a:t>«Финансовая грамотность»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ickham Script Three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5373216"/>
            <a:ext cx="53513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Авторы: </a:t>
            </a:r>
            <a:r>
              <a:rPr lang="ru-RU" sz="1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Носкова</a:t>
            </a:r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Марина Александровна, </a:t>
            </a:r>
          </a:p>
          <a:p>
            <a:pPr algn="ctr"/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  <a:r>
              <a:rPr lang="ru-RU" sz="1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Пермякова</a:t>
            </a:r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Ирина </a:t>
            </a:r>
            <a:r>
              <a:rPr lang="ru-RU" sz="1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Валентиновна,</a:t>
            </a:r>
          </a:p>
          <a:p>
            <a:pPr algn="ctr"/>
            <a:r>
              <a:rPr lang="ru-RU" sz="1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учителя начальных классов МБОУ «ВОК» </a:t>
            </a:r>
          </a:p>
          <a:p>
            <a:pPr algn="ctr"/>
            <a:r>
              <a:rPr lang="ru-RU" sz="1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СП Школа № 2 г. Верещагино Пермского края</a:t>
            </a:r>
            <a:endParaRPr lang="ru-RU" sz="1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971600" y="5589240"/>
            <a:ext cx="720080" cy="720080"/>
          </a:xfrm>
          <a:prstGeom prst="actionButtonInformat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Это крупный магазин,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У него не счесть витрин.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Всё найдётся на прилавке –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От одежды до булавки.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077072"/>
            <a:ext cx="3104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Супермаркет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6084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9672" y="1472184"/>
            <a:ext cx="4708564" cy="196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95554" y="3789040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 в А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5648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908720"/>
            <a:ext cx="5502111" cy="217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13726" y="3573016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л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танк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4015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3356992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233854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5656" y="908720"/>
            <a:ext cx="6240544" cy="217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39453" y="3717032"/>
            <a:ext cx="3965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олень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ргит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4786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56176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20072" y="3573016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154440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548680"/>
            <a:ext cx="63762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7565" y="3789040"/>
            <a:ext cx="3929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толи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мост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07904" y="3645024"/>
            <a:ext cx="36004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6672"/>
            <a:ext cx="450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 набрать 29 рублей?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1052736"/>
            <a:ext cx="1143670" cy="1138338"/>
          </a:xfrm>
          <a:prstGeom prst="rect">
            <a:avLst/>
          </a:prstGeom>
          <a:noFill/>
        </p:spPr>
      </p:pic>
      <p:pic>
        <p:nvPicPr>
          <p:cNvPr id="10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688" y="1196752"/>
            <a:ext cx="933183" cy="923451"/>
          </a:xfrm>
          <a:prstGeom prst="rect">
            <a:avLst/>
          </a:prstGeom>
          <a:noFill/>
        </p:spPr>
      </p:pic>
      <p:pic>
        <p:nvPicPr>
          <p:cNvPr id="1030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800" y="1124744"/>
            <a:ext cx="1040433" cy="1040433"/>
          </a:xfrm>
          <a:prstGeom prst="rect">
            <a:avLst/>
          </a:prstGeom>
          <a:noFill/>
        </p:spPr>
      </p:pic>
      <p:pic>
        <p:nvPicPr>
          <p:cNvPr id="1032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3928" y="1196752"/>
            <a:ext cx="831995" cy="820466"/>
          </a:xfrm>
          <a:prstGeom prst="rect">
            <a:avLst/>
          </a:prstGeom>
          <a:noFill/>
        </p:spPr>
      </p:pic>
      <p:pic>
        <p:nvPicPr>
          <p:cNvPr id="103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560" y="2276872"/>
            <a:ext cx="1339198" cy="1340768"/>
          </a:xfrm>
          <a:prstGeom prst="rect">
            <a:avLst/>
          </a:prstGeom>
          <a:noFill/>
        </p:spPr>
      </p:pic>
      <p:pic>
        <p:nvPicPr>
          <p:cNvPr id="13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712" y="2348880"/>
            <a:ext cx="1143670" cy="1138338"/>
          </a:xfrm>
          <a:prstGeom prst="rect">
            <a:avLst/>
          </a:prstGeom>
          <a:noFill/>
        </p:spPr>
      </p:pic>
      <p:pic>
        <p:nvPicPr>
          <p:cNvPr id="1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3968" y="4005064"/>
            <a:ext cx="1040433" cy="1040433"/>
          </a:xfrm>
          <a:prstGeom prst="rect">
            <a:avLst/>
          </a:prstGeom>
          <a:noFill/>
        </p:spPr>
      </p:pic>
      <p:pic>
        <p:nvPicPr>
          <p:cNvPr id="15" name="Picture 8" descr="http://yacollectioner.ru/wp-content/uploads/2017/12/big-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11960" y="2492896"/>
            <a:ext cx="831995" cy="820466"/>
          </a:xfrm>
          <a:prstGeom prst="rect">
            <a:avLst/>
          </a:prstGeom>
          <a:noFill/>
        </p:spPr>
      </p:pic>
      <p:pic>
        <p:nvPicPr>
          <p:cNvPr id="17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6096" y="4005064"/>
            <a:ext cx="1040433" cy="1040433"/>
          </a:xfrm>
          <a:prstGeom prst="rect">
            <a:avLst/>
          </a:prstGeom>
          <a:noFill/>
        </p:spPr>
      </p:pic>
      <p:pic>
        <p:nvPicPr>
          <p:cNvPr id="18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248" y="5085184"/>
            <a:ext cx="1040433" cy="1040433"/>
          </a:xfrm>
          <a:prstGeom prst="rect">
            <a:avLst/>
          </a:prstGeom>
          <a:noFill/>
        </p:spPr>
      </p:pic>
      <p:pic>
        <p:nvPicPr>
          <p:cNvPr id="19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216" y="4005064"/>
            <a:ext cx="1040433" cy="1040433"/>
          </a:xfrm>
          <a:prstGeom prst="rect">
            <a:avLst/>
          </a:prstGeom>
          <a:noFill/>
        </p:spPr>
      </p:pic>
      <p:pic>
        <p:nvPicPr>
          <p:cNvPr id="2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31840" y="4869160"/>
            <a:ext cx="1339198" cy="1340768"/>
          </a:xfrm>
          <a:prstGeom prst="rect">
            <a:avLst/>
          </a:prstGeom>
          <a:noFill/>
        </p:spPr>
      </p:pic>
      <p:pic>
        <p:nvPicPr>
          <p:cNvPr id="2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5085184"/>
            <a:ext cx="1143670" cy="1138338"/>
          </a:xfrm>
          <a:prstGeom prst="rect">
            <a:avLst/>
          </a:prstGeom>
          <a:noFill/>
        </p:spPr>
      </p:pic>
      <p:pic>
        <p:nvPicPr>
          <p:cNvPr id="22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5085184"/>
            <a:ext cx="1143670" cy="1138338"/>
          </a:xfrm>
          <a:prstGeom prst="rect">
            <a:avLst/>
          </a:prstGeom>
          <a:noFill/>
        </p:spPr>
      </p:pic>
      <p:pic>
        <p:nvPicPr>
          <p:cNvPr id="2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32040" y="1124744"/>
            <a:ext cx="1040433" cy="1040433"/>
          </a:xfrm>
          <a:prstGeom prst="rect">
            <a:avLst/>
          </a:prstGeom>
          <a:noFill/>
        </p:spPr>
      </p:pic>
      <p:pic>
        <p:nvPicPr>
          <p:cNvPr id="2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31840" y="2348880"/>
            <a:ext cx="1040433" cy="1040433"/>
          </a:xfrm>
          <a:prstGeom prst="rect">
            <a:avLst/>
          </a:prstGeom>
          <a:noFill/>
        </p:spPr>
      </p:pic>
      <p:pic>
        <p:nvPicPr>
          <p:cNvPr id="2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064" y="2348880"/>
            <a:ext cx="1040433" cy="1040433"/>
          </a:xfrm>
          <a:prstGeom prst="rect">
            <a:avLst/>
          </a:prstGeom>
          <a:noFill/>
        </p:spPr>
      </p:pic>
      <p:pic>
        <p:nvPicPr>
          <p:cNvPr id="26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68344" y="4293096"/>
            <a:ext cx="933183" cy="92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1694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У Ивана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3568" y="1988840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У Маши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568" y="3429000"/>
            <a:ext cx="7710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 кого из них денег больше и на сколько?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2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1340768"/>
            <a:ext cx="763134" cy="764029"/>
          </a:xfrm>
          <a:prstGeom prst="rect">
            <a:avLst/>
          </a:prstGeom>
          <a:noFill/>
        </p:spPr>
      </p:pic>
      <p:pic>
        <p:nvPicPr>
          <p:cNvPr id="24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1340768"/>
            <a:ext cx="763134" cy="764029"/>
          </a:xfrm>
          <a:prstGeom prst="rect">
            <a:avLst/>
          </a:prstGeom>
          <a:noFill/>
        </p:spPr>
      </p:pic>
      <p:pic>
        <p:nvPicPr>
          <p:cNvPr id="25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1340768"/>
            <a:ext cx="763134" cy="764029"/>
          </a:xfrm>
          <a:prstGeom prst="rect">
            <a:avLst/>
          </a:prstGeom>
          <a:noFill/>
        </p:spPr>
      </p:pic>
      <p:pic>
        <p:nvPicPr>
          <p:cNvPr id="26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1340768"/>
            <a:ext cx="763134" cy="764029"/>
          </a:xfrm>
          <a:prstGeom prst="rect">
            <a:avLst/>
          </a:prstGeom>
          <a:noFill/>
        </p:spPr>
      </p:pic>
      <p:pic>
        <p:nvPicPr>
          <p:cNvPr id="27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1340768"/>
            <a:ext cx="709598" cy="706290"/>
          </a:xfrm>
          <a:prstGeom prst="rect">
            <a:avLst/>
          </a:prstGeom>
          <a:noFill/>
        </p:spPr>
      </p:pic>
      <p:pic>
        <p:nvPicPr>
          <p:cNvPr id="2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4008" y="1478140"/>
            <a:ext cx="576064" cy="570056"/>
          </a:xfrm>
          <a:prstGeom prst="rect">
            <a:avLst/>
          </a:prstGeom>
          <a:noFill/>
        </p:spPr>
      </p:pic>
      <p:pic>
        <p:nvPicPr>
          <p:cNvPr id="29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664" y="2708920"/>
            <a:ext cx="763134" cy="764029"/>
          </a:xfrm>
          <a:prstGeom prst="rect">
            <a:avLst/>
          </a:prstGeom>
          <a:noFill/>
        </p:spPr>
      </p:pic>
      <p:pic>
        <p:nvPicPr>
          <p:cNvPr id="30" name="Picture 10" descr="https://numizmat.ru/upload/resize_cache/files/210910816/210910816_02b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84" y="2708920"/>
            <a:ext cx="763134" cy="764029"/>
          </a:xfrm>
          <a:prstGeom prst="rect">
            <a:avLst/>
          </a:prstGeom>
          <a:noFill/>
        </p:spPr>
      </p:pic>
      <p:pic>
        <p:nvPicPr>
          <p:cNvPr id="3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39752" y="2708920"/>
            <a:ext cx="709598" cy="706290"/>
          </a:xfrm>
          <a:prstGeom prst="rect">
            <a:avLst/>
          </a:prstGeom>
          <a:noFill/>
        </p:spPr>
      </p:pic>
      <p:pic>
        <p:nvPicPr>
          <p:cNvPr id="32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635896" y="2780928"/>
            <a:ext cx="608385" cy="608385"/>
          </a:xfrm>
          <a:prstGeom prst="rect">
            <a:avLst/>
          </a:prstGeom>
          <a:noFill/>
        </p:spPr>
      </p:pic>
      <p:pic>
        <p:nvPicPr>
          <p:cNvPr id="33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59832" y="2780928"/>
            <a:ext cx="616769" cy="61676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2307540" y="4509120"/>
            <a:ext cx="50613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Ивана  на 17 рублей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67544" y="548680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тебя есть 30 рублей. Ручка стоит 24 рубля. Какую сдачу тебе должны дать в магазине? Какие монеты ты получишь?</a:t>
            </a:r>
          </a:p>
          <a:p>
            <a:pPr lvl="0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Напишите 3 варианта.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87824" y="38610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" name="Picture 2" descr="https://filtorg.ru/images/detailed/52/5-rub-1997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2780928"/>
            <a:ext cx="927646" cy="923321"/>
          </a:xfrm>
          <a:prstGeom prst="rect">
            <a:avLst/>
          </a:prstGeom>
          <a:noFill/>
        </p:spPr>
      </p:pic>
      <p:pic>
        <p:nvPicPr>
          <p:cNvPr id="5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2924944"/>
            <a:ext cx="717159" cy="709680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924200" y="3077344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4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35896" y="3789040"/>
            <a:ext cx="752401" cy="752401"/>
          </a:xfrm>
          <a:prstGeom prst="rect">
            <a:avLst/>
          </a:prstGeom>
          <a:noFill/>
        </p:spPr>
      </p:pic>
      <p:pic>
        <p:nvPicPr>
          <p:cNvPr id="5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7984" y="3789040"/>
            <a:ext cx="752401" cy="752401"/>
          </a:xfrm>
          <a:prstGeom prst="rect">
            <a:avLst/>
          </a:prstGeom>
          <a:noFill/>
        </p:spPr>
      </p:pic>
      <p:pic>
        <p:nvPicPr>
          <p:cNvPr id="5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20072" y="3789040"/>
            <a:ext cx="752401" cy="752401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3059832" y="4797152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63888" y="4653136"/>
            <a:ext cx="717159" cy="709680"/>
          </a:xfrm>
          <a:prstGeom prst="rect">
            <a:avLst/>
          </a:prstGeom>
          <a:noFill/>
        </p:spPr>
      </p:pic>
      <p:pic>
        <p:nvPicPr>
          <p:cNvPr id="59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96336" y="4725144"/>
            <a:ext cx="717159" cy="709680"/>
          </a:xfrm>
          <a:prstGeom prst="rect">
            <a:avLst/>
          </a:prstGeom>
          <a:noFill/>
        </p:spPr>
      </p:pic>
      <p:pic>
        <p:nvPicPr>
          <p:cNvPr id="60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4725144"/>
            <a:ext cx="717159" cy="709680"/>
          </a:xfrm>
          <a:prstGeom prst="rect">
            <a:avLst/>
          </a:prstGeom>
          <a:noFill/>
        </p:spPr>
      </p:pic>
      <p:pic>
        <p:nvPicPr>
          <p:cNvPr id="61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4725144"/>
            <a:ext cx="717159" cy="709680"/>
          </a:xfrm>
          <a:prstGeom prst="rect">
            <a:avLst/>
          </a:prstGeom>
          <a:noFill/>
        </p:spPr>
      </p:pic>
      <p:pic>
        <p:nvPicPr>
          <p:cNvPr id="62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20072" y="4725144"/>
            <a:ext cx="717159" cy="709680"/>
          </a:xfrm>
          <a:prstGeom prst="rect">
            <a:avLst/>
          </a:prstGeom>
          <a:noFill/>
        </p:spPr>
      </p:pic>
      <p:pic>
        <p:nvPicPr>
          <p:cNvPr id="63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55976" y="4653136"/>
            <a:ext cx="717159" cy="709680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3131840" y="5661248"/>
            <a:ext cx="545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5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63888" y="5517232"/>
            <a:ext cx="752401" cy="752401"/>
          </a:xfrm>
          <a:prstGeom prst="rect">
            <a:avLst/>
          </a:prstGeom>
          <a:noFill/>
        </p:spPr>
      </p:pic>
      <p:pic>
        <p:nvPicPr>
          <p:cNvPr id="66" name="Picture 6" descr="http://99-kopeek.ru/assets/images/russian_coins/2_rub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55976" y="5517232"/>
            <a:ext cx="752401" cy="752401"/>
          </a:xfrm>
          <a:prstGeom prst="rect">
            <a:avLst/>
          </a:prstGeom>
          <a:noFill/>
        </p:spPr>
      </p:pic>
      <p:pic>
        <p:nvPicPr>
          <p:cNvPr id="67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8064" y="5589240"/>
            <a:ext cx="717159" cy="709680"/>
          </a:xfrm>
          <a:prstGeom prst="rect">
            <a:avLst/>
          </a:prstGeom>
          <a:noFill/>
        </p:spPr>
      </p:pic>
      <p:pic>
        <p:nvPicPr>
          <p:cNvPr id="68" name="Picture 4" descr="http://inzoloto.ru/wp-content/uploads/2019/07/est-li-dorogie-rubli-sredi-monet-1997-goda-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152" y="5589240"/>
            <a:ext cx="717159" cy="709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7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7544" y="40466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Девочка Настя постоянно откладывает часть </a:t>
            </a:r>
          </a:p>
          <a:p>
            <a:pPr lvl="0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своих карманных денег. Она накопила 50 рублей.  </a:t>
            </a:r>
          </a:p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 она пошла в магазин. Что она может себе купить? Найдите все варианты.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132857"/>
            <a:ext cx="691833" cy="1080120"/>
          </a:xfrm>
          <a:prstGeom prst="rect">
            <a:avLst/>
          </a:prstGeom>
          <a:noFill/>
        </p:spPr>
      </p:pic>
      <p:pic>
        <p:nvPicPr>
          <p:cNvPr id="1028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060848"/>
            <a:ext cx="2511996" cy="1171578"/>
          </a:xfrm>
          <a:prstGeom prst="rect">
            <a:avLst/>
          </a:prstGeom>
          <a:noFill/>
        </p:spPr>
      </p:pic>
      <p:pic>
        <p:nvPicPr>
          <p:cNvPr id="1030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276872"/>
            <a:ext cx="971600" cy="675342"/>
          </a:xfrm>
          <a:prstGeom prst="rect">
            <a:avLst/>
          </a:prstGeom>
          <a:noFill/>
        </p:spPr>
      </p:pic>
      <p:pic>
        <p:nvPicPr>
          <p:cNvPr id="1032" name="Picture 8" descr="https://clipart-best.com/img/pencil-sharpener/pencil-sharpener-clip-art-2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2204864"/>
            <a:ext cx="905498" cy="824409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899592" y="3284984"/>
            <a:ext cx="12314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99792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3284984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88223" y="3356992"/>
            <a:ext cx="12314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37 р.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03848" y="4293096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" name="Picture 4" descr="https://ds04.infourok.ru/uploads/ex/08fa/0006fa51-4d31edb3/hello_html_150d3568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1665" y="4365104"/>
            <a:ext cx="1143844" cy="533481"/>
          </a:xfrm>
          <a:prstGeom prst="rect">
            <a:avLst/>
          </a:prstGeom>
          <a:noFill/>
        </p:spPr>
      </p:pic>
      <p:pic>
        <p:nvPicPr>
          <p:cNvPr id="41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81825" y="4509120"/>
            <a:ext cx="648072" cy="315302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4283968" y="479715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96136" y="4149080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=44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203848" y="4941168"/>
            <a:ext cx="6880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5" name="Picture 2" descr="https://cdn.pixabay.com/photo/2016/03/31/18/02/ball-1294083_1280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1920" y="5013176"/>
            <a:ext cx="331793" cy="518010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4644008" y="414908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7" name="Picture 6" descr="https://www.clipartmax.com/png/full/244-2448085_goma-canal-del-%C3%A1rea-de-tecnolog%C3%ADa-educativa-goma-caricatur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5157192"/>
            <a:ext cx="648072" cy="315302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5580112" y="4797152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=45 </a:t>
            </a:r>
            <a:r>
              <a:rPr lang="ru-RU" sz="54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43" grpId="0"/>
      <p:bldP spid="44" grpId="0"/>
      <p:bldP spid="46" grpId="0"/>
      <p:bldP spid="48" grpId="0"/>
      <p:bldP spid="4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43608" y="1988840"/>
            <a:ext cx="4668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в деньгах….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4048" y="1988840"/>
            <a:ext cx="2404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счастье</a:t>
            </a:r>
            <a:endParaRPr lang="ru-RU" sz="5400" b="1" cap="none" spc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56" y="90872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Мульти-</a:t>
            </a:r>
            <a:r>
              <a:rPr lang="ru-RU" sz="3200" b="1" dirty="0" err="1" smtClean="0">
                <a:solidFill>
                  <a:srgbClr val="FF0000"/>
                </a:solidFill>
              </a:rPr>
              <a:t>пульти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56" y="2996952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Ребусы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56" y="1988840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Загадки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85192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5220072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6516216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7812360" y="90872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3851920" y="1988840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529208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6588224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7812360" y="191683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3843976" y="2996952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5269264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658028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7812360" y="2924944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56" y="494116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Народная мудрость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3812072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>
            <a:hlinkClick r:id="rId16" action="ppaction://hlinksldjump"/>
          </p:cNvPr>
          <p:cNvSpPr/>
          <p:nvPr/>
        </p:nvSpPr>
        <p:spPr>
          <a:xfrm>
            <a:off x="5237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>
            <a:hlinkClick r:id="rId17" action="ppaction://hlinksldjump"/>
          </p:cNvPr>
          <p:cNvSpPr/>
          <p:nvPr/>
        </p:nvSpPr>
        <p:spPr>
          <a:xfrm>
            <a:off x="6588224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>
            <a:hlinkClick r:id="rId18" action="ppaction://hlinksldjump"/>
          </p:cNvPr>
          <p:cNvSpPr/>
          <p:nvPr/>
        </p:nvSpPr>
        <p:spPr>
          <a:xfrm>
            <a:off x="7812360" y="494116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>
            <a:hlinkClick r:id="rId19" action="ppaction://hlinksldjump"/>
          </p:cNvPr>
          <p:cNvSpPr/>
          <p:nvPr/>
        </p:nvSpPr>
        <p:spPr>
          <a:xfrm>
            <a:off x="781236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>
            <a:hlinkClick r:id="rId20" action="ppaction://hlinksldjump"/>
          </p:cNvPr>
          <p:cNvSpPr/>
          <p:nvPr/>
        </p:nvSpPr>
        <p:spPr>
          <a:xfrm>
            <a:off x="5255520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>
            <a:hlinkClick r:id="rId21" action="ppaction://hlinksldjump"/>
          </p:cNvPr>
          <p:cNvSpPr/>
          <p:nvPr/>
        </p:nvSpPr>
        <p:spPr>
          <a:xfrm>
            <a:off x="6566536" y="3933056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1456" y="3937248"/>
            <a:ext cx="288032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Финансовые задачи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>
            <a:hlinkClick r:id="rId22" action="ppaction://hlinksldjump"/>
          </p:cNvPr>
          <p:cNvSpPr/>
          <p:nvPr/>
        </p:nvSpPr>
        <p:spPr>
          <a:xfrm>
            <a:off x="3859912" y="39372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49" grpId="0" animBg="1"/>
      <p:bldP spid="50" grpId="0" animBg="1"/>
      <p:bldP spid="51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44420" y="1916832"/>
            <a:ext cx="41746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Считай деньги…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8963" y="2060848"/>
            <a:ext cx="2953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своем кармане!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1916832"/>
            <a:ext cx="880514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деньги нас наживают, 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060848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мы их.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227687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764704"/>
            <a:ext cx="5028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Продолжи пословицу</a:t>
            </a:r>
            <a:endParaRPr lang="ru-RU" sz="4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220486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 бы ум, будет и рубль; не будет ума,…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140968"/>
            <a:ext cx="3268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будет и рубля.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187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60648"/>
            <a:ext cx="2618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Ссылки: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755576" y="1312068"/>
            <a:ext cx="53548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/>
              </a:rPr>
              <a:t>Курочка Ряба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Рамки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/>
              </a:rPr>
              <a:t>5 рублей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1 рубль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2 рубля</a:t>
            </a:r>
            <a:endParaRPr lang="ru-RU" dirty="0" smtClean="0"/>
          </a:p>
          <a:p>
            <a:r>
              <a:rPr lang="ru-RU" dirty="0" smtClean="0">
                <a:hlinkClick r:id="rId7"/>
              </a:rPr>
              <a:t>50 копеек</a:t>
            </a:r>
            <a:endParaRPr lang="ru-RU" dirty="0" smtClean="0"/>
          </a:p>
          <a:p>
            <a:r>
              <a:rPr lang="ru-RU" dirty="0" smtClean="0">
                <a:hlinkClick r:id="rId8"/>
              </a:rPr>
              <a:t>10 рублей</a:t>
            </a:r>
            <a:endParaRPr lang="ru-RU" dirty="0" smtClean="0"/>
          </a:p>
          <a:p>
            <a:r>
              <a:rPr lang="ru-RU" dirty="0" smtClean="0">
                <a:hlinkClick r:id="rId9"/>
              </a:rPr>
              <a:t>Пончик</a:t>
            </a:r>
            <a:endParaRPr lang="ru-RU" dirty="0" smtClean="0"/>
          </a:p>
          <a:p>
            <a:r>
              <a:rPr lang="ru-RU" dirty="0" smtClean="0">
                <a:hlinkClick r:id="rId10"/>
              </a:rPr>
              <a:t>Буратино </a:t>
            </a:r>
            <a:endParaRPr lang="ru-RU" dirty="0" smtClean="0"/>
          </a:p>
          <a:p>
            <a:r>
              <a:rPr lang="ru-RU" dirty="0" smtClean="0">
                <a:hlinkClick r:id="rId11"/>
              </a:rPr>
              <a:t>Муха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2"/>
              </a:rPr>
              <a:t>Ручка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3"/>
              </a:rPr>
              <a:t>Линейка</a:t>
            </a:r>
            <a:endParaRPr lang="ru-RU" dirty="0" smtClean="0"/>
          </a:p>
          <a:p>
            <a:r>
              <a:rPr lang="ru-RU" dirty="0" smtClean="0">
                <a:hlinkClick r:id="rId14"/>
              </a:rPr>
              <a:t>Резинка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15"/>
              </a:rPr>
              <a:t>Точилка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>
                <a:hlinkClick r:id="rId16"/>
              </a:rPr>
              <a:t>Генератор ребусов</a:t>
            </a:r>
          </a:p>
          <a:p>
            <a:r>
              <a:rPr lang="ru-RU" dirty="0" smtClean="0">
                <a:hlinkClick r:id="rId16"/>
              </a:rPr>
              <a:t> </a:t>
            </a:r>
            <a:r>
              <a:rPr lang="ru-RU" dirty="0" smtClean="0"/>
              <a:t>Задания взяты из архива </a:t>
            </a:r>
            <a:r>
              <a:rPr lang="ru-RU" dirty="0" err="1" smtClean="0"/>
              <a:t>Пермяковой</a:t>
            </a:r>
            <a:r>
              <a:rPr lang="ru-RU" dirty="0" smtClean="0"/>
              <a:t> </a:t>
            </a:r>
            <a:r>
              <a:rPr lang="ru-RU" dirty="0" smtClean="0"/>
              <a:t>И</a:t>
            </a:r>
            <a:r>
              <a:rPr lang="ru-RU" dirty="0" smtClean="0"/>
              <a:t>рины Валентиновны, накопленного за 33 года работы в школе 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452320" y="558924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5336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Какой сказочный персонаж периодически нёс золотые яйца?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babyboom27.ru/uploaded/images/shop/goods/25388-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2879998" cy="2847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На чём разбогател сказочный коротышка Пончик на Луне?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4860032" y="3140968"/>
            <a:ext cx="2520280" cy="3227586"/>
            <a:chOff x="4860032" y="3140968"/>
            <a:chExt cx="2520280" cy="3227586"/>
          </a:xfrm>
        </p:grpSpPr>
        <p:pic>
          <p:nvPicPr>
            <p:cNvPr id="14338" name="Picture 2" descr="https://i.ytimg.com/vi/BXCIIsThR2U/maxresdefault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860032" y="3140968"/>
              <a:ext cx="2520280" cy="2641438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5508104" y="5445224"/>
              <a:ext cx="15417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smtClean="0">
                  <a:ln w="1905"/>
                  <a:solidFill>
                    <a:srgbClr val="00206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соль</a:t>
              </a:r>
              <a:endParaRPr lang="ru-RU" sz="5400" b="1" cap="none" spc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0243525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707904" y="3717032"/>
            <a:ext cx="4776629" cy="2447942"/>
            <a:chOff x="3707904" y="3717032"/>
            <a:chExt cx="4776629" cy="244794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707904" y="3717032"/>
              <a:ext cx="47766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</a:rPr>
                <a:t>Заклинание «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Крекс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фекс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– </a:t>
              </a:r>
              <a:r>
                <a:rPr lang="ru-RU" sz="2400" b="1" dirty="0" err="1" smtClean="0">
                  <a:solidFill>
                    <a:srgbClr val="002060"/>
                  </a:solidFill>
                </a:rPr>
                <a:t>пекс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»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pic>
          <p:nvPicPr>
            <p:cNvPr id="13314" name="Picture 2" descr="http://data30.i.gallery.ru/albums/gallery/385473-6a51e-104867751-m750x740-u66b28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88024" y="4149080"/>
              <a:ext cx="2779266" cy="2015894"/>
            </a:xfrm>
            <a:prstGeom prst="rect">
              <a:avLst/>
            </a:prstGeom>
            <a:noFill/>
          </p:spPr>
        </p:pic>
      </p:grpSp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Какое «удобрение» увеличивало урожайность золотых монет на Поле Чудес в Стране дураков?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5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233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Героине какой сказки удалось за нетрудовую денежную единицу сделать выгоднейшую покупку к своему юбилею? </a:t>
            </a: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s://pbs.twimg.com/media/DbNJDoJW4AAYB1F.jpg:larg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96" y="3645024"/>
            <a:ext cx="1780807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07287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Бывают они медные,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Блестящие, бумажные,</a:t>
            </a:r>
          </a:p>
          <a:p>
            <a:pPr fontAlgn="base"/>
            <a:r>
              <a:rPr lang="ru-RU" sz="3600" b="1" dirty="0">
                <a:solidFill>
                  <a:srgbClr val="002060"/>
                </a:solidFill>
              </a:rPr>
              <a:t>Но для любого из людей,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Поверьте, очень важные!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3717032"/>
            <a:ext cx="1899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Деньги </a:t>
            </a:r>
            <a:endParaRPr lang="ru-RU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4935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Сколько купили вы колбасы,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Стрелкой покажут вам точно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33606" y="3244334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0073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0392" y="260648"/>
            <a:ext cx="72008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Всё, что в жизни продаётся,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Одинаково зовётся: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И крупа и самовар</a:t>
            </a:r>
          </a:p>
          <a:p>
            <a:r>
              <a:rPr lang="ru-RU" sz="3600" b="1" dirty="0">
                <a:solidFill>
                  <a:srgbClr val="002060"/>
                </a:solidFill>
              </a:rPr>
              <a:t>Называются …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40" y="5517232"/>
            <a:ext cx="1800200" cy="5760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омой 4">
            <a:hlinkClick r:id="rId4" action="ppaction://hlinksldjump" highlightClick="1"/>
          </p:cNvPr>
          <p:cNvSpPr/>
          <p:nvPr/>
        </p:nvSpPr>
        <p:spPr>
          <a:xfrm>
            <a:off x="8100392" y="5794936"/>
            <a:ext cx="792088" cy="8092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077072"/>
            <a:ext cx="15810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</a:t>
            </a:r>
            <a:endParaRPr lang="ru-RU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4990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471</Words>
  <Application>Microsoft Office PowerPoint</Application>
  <PresentationFormat>Экран (4:3)</PresentationFormat>
  <Paragraphs>168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38</cp:revision>
  <dcterms:created xsi:type="dcterms:W3CDTF">2020-11-02T11:55:39Z</dcterms:created>
  <dcterms:modified xsi:type="dcterms:W3CDTF">2020-12-12T23:50:54Z</dcterms:modified>
</cp:coreProperties>
</file>