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1" r:id="rId4"/>
    <p:sldId id="257" r:id="rId5"/>
    <p:sldId id="258" r:id="rId6"/>
    <p:sldId id="259" r:id="rId7"/>
    <p:sldId id="265" r:id="rId8"/>
    <p:sldId id="266" r:id="rId9"/>
    <p:sldId id="267" r:id="rId10"/>
    <p:sldId id="262" r:id="rId11"/>
    <p:sldId id="277" r:id="rId12"/>
    <p:sldId id="263" r:id="rId13"/>
    <p:sldId id="276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6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71B4B9-9E2B-48DD-81E3-F9A1FF3A272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0D4580-745D-4FB3-9BF1-D50D4256CF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urok.ru/index.php/files/pochemu-vazhno-razvivat-svoiu-finansovuiu-gramotn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1800200"/>
          </a:xfrm>
        </p:spPr>
        <p:txBody>
          <a:bodyPr/>
          <a:lstStyle/>
          <a:p>
            <a:r>
              <a:rPr lang="ru-RU" sz="4800" dirty="0" smtClean="0"/>
              <a:t>Почему важно развивать свою финансовую грамотность?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315957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45224"/>
            <a:ext cx="6512511" cy="1143000"/>
          </a:xfrm>
        </p:spPr>
        <p:txBody>
          <a:bodyPr/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568952" cy="4641696"/>
          </a:xfrm>
        </p:spPr>
        <p:txBody>
          <a:bodyPr>
            <a:normAutofit/>
          </a:bodyPr>
          <a:lstStyle/>
          <a:p>
            <a:r>
              <a:rPr lang="ru-RU" dirty="0"/>
              <a:t>Каждый человек знает, что такое деньги, но далеко не все люди умеют с ними обращаться</a:t>
            </a:r>
            <a:r>
              <a:rPr lang="ru-RU" dirty="0" smtClean="0"/>
              <a:t>.</a:t>
            </a:r>
          </a:p>
          <a:p>
            <a:r>
              <a:rPr lang="ru-RU" dirty="0"/>
              <a:t>А ведь именно с деньгами связано огромное количество важных решений в нашей жизни: на еду нужны деньги, на одежду опять нужны деньги, на транспорт снова нужны деньги, деньги нужны и на приобретение жилья, развлечения, открытие собственного бизнеса, для формирования накопительной пенсии, инвестиций в ценные бумаги и так далее. Чего ни коснись, везде они нужны. Для кого-то деньги становиться мерилом счастья, а для кого-то жизненной необходимостью.</a:t>
            </a:r>
          </a:p>
        </p:txBody>
      </p:sp>
    </p:spTree>
    <p:extLst>
      <p:ext uri="{BB962C8B-B14F-4D97-AF65-F5344CB8AC3E}">
        <p14:creationId xmlns:p14="http://schemas.microsoft.com/office/powerpoint/2010/main" val="24063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https://youtu.be/vWonuVlrV_s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8533"/>
            <a:ext cx="7555787" cy="42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/>
              <a:t>Вы никогда не ловили себя на мысли о том, что денег всё время не хватает? Тысячи рублей в месяц — мало. Кажется, что, когда буду зарабатывать десять тысяч, мне будет гораздо легче. А когда буду получать сто тысяч, тогда </a:t>
            </a:r>
            <a:r>
              <a:rPr lang="ru-RU" dirty="0" smtClean="0"/>
              <a:t>заживу </a:t>
            </a:r>
            <a:r>
              <a:rPr lang="ru-RU" dirty="0"/>
              <a:t>по-настоящему. А на практике денег оказывается всё равно мало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35708" y="847972"/>
            <a:ext cx="4978896" cy="5544616"/>
          </a:xfrm>
        </p:spPr>
        <p:txBody>
          <a:bodyPr/>
          <a:lstStyle/>
          <a:p>
            <a:r>
              <a:rPr lang="ru-RU" dirty="0" smtClean="0"/>
              <a:t>Как говорил Кот </a:t>
            </a:r>
            <a:r>
              <a:rPr lang="ru-RU" dirty="0" err="1" smtClean="0"/>
              <a:t>Матроскин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«Для того чтобы продать что-нибудь ненужное, нужно сначала купить что-нибудь ненужное! А у нас денег нет!»</a:t>
            </a:r>
          </a:p>
          <a:p>
            <a:r>
              <a:rPr lang="ru-RU" dirty="0" smtClean="0"/>
              <a:t>Так где же взять деньги?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489766" cy="42123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62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Экономно и бережливо относиться к деньгам – это значит: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400800" cy="347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планировать расходы;</a:t>
            </a:r>
          </a:p>
          <a:p>
            <a:pPr marL="0" indent="0">
              <a:buNone/>
            </a:pPr>
            <a:r>
              <a:rPr lang="ru-RU" dirty="0"/>
              <a:t>2) вести учёт своих расходов;</a:t>
            </a:r>
          </a:p>
          <a:p>
            <a:pPr marL="0" indent="0">
              <a:buNone/>
            </a:pPr>
            <a:r>
              <a:rPr lang="ru-RU" dirty="0"/>
              <a:t>3) отказывать себе во всём и ничего не покупать;</a:t>
            </a:r>
          </a:p>
          <a:p>
            <a:pPr marL="0" indent="0">
              <a:buNone/>
            </a:pPr>
            <a:r>
              <a:rPr lang="ru-RU" dirty="0"/>
              <a:t>4) не тратить свои деньги, а брать деньги в долг у друзей;</a:t>
            </a:r>
          </a:p>
          <a:p>
            <a:pPr marL="0" indent="0">
              <a:buNone/>
            </a:pPr>
            <a:r>
              <a:rPr lang="ru-RU" dirty="0"/>
              <a:t>5) не покупать то, без чего можно обойтись;</a:t>
            </a:r>
          </a:p>
          <a:p>
            <a:pPr marL="0" indent="0">
              <a:buNone/>
            </a:pPr>
            <a:r>
              <a:rPr lang="ru-RU" dirty="0"/>
              <a:t>6) не переплачивать, сравнивать цены и делать наиболее выгодные покупки. </a:t>
            </a:r>
          </a:p>
        </p:txBody>
      </p:sp>
    </p:spTree>
    <p:extLst>
      <p:ext uri="{BB962C8B-B14F-4D97-AF65-F5344CB8AC3E}">
        <p14:creationId xmlns:p14="http://schemas.microsoft.com/office/powerpoint/2010/main" val="13133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Финансово грамотный человек: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 ведёт учёт своих доходов и расходов;</a:t>
            </a:r>
          </a:p>
          <a:p>
            <a:pPr marL="0" indent="0">
              <a:buNone/>
            </a:pPr>
            <a:r>
              <a:rPr lang="ru-RU" dirty="0"/>
              <a:t>2) тратит больше, чем зарабатывает;</a:t>
            </a:r>
          </a:p>
          <a:p>
            <a:pPr marL="0" indent="0">
              <a:buNone/>
            </a:pPr>
            <a:r>
              <a:rPr lang="ru-RU" dirty="0"/>
              <a:t>3) планирует свой бюджет;</a:t>
            </a:r>
          </a:p>
          <a:p>
            <a:pPr marL="0" indent="0">
              <a:buNone/>
            </a:pPr>
            <a:r>
              <a:rPr lang="ru-RU" dirty="0"/>
              <a:t>4) контролирует, чтобы расходы не превышали доходы;</a:t>
            </a:r>
          </a:p>
          <a:p>
            <a:pPr marL="0" indent="0">
              <a:buNone/>
            </a:pPr>
            <a:r>
              <a:rPr lang="ru-RU" dirty="0"/>
              <a:t>5) берёт в долг в надежде на будущие заработки;</a:t>
            </a:r>
          </a:p>
          <a:p>
            <a:pPr marL="0" indent="0">
              <a:buNone/>
            </a:pPr>
            <a:r>
              <a:rPr lang="ru-RU" dirty="0"/>
              <a:t>6) регулярно откладывает сбережения на </a:t>
            </a:r>
            <a:r>
              <a:rPr lang="ru-RU" dirty="0" smtClean="0"/>
              <a:t>будущее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долгах – не деньги, в снопах – не хлеб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«В </a:t>
            </a:r>
            <a:r>
              <a:rPr lang="ru-RU" dirty="0"/>
              <a:t>долгах – не деньги», потому что долг – это взятые на определённый срок денежные средства, которые надо в будущем обязательно вернуть, возможно, ещё и с процентами за их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3091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Нелегко деньги нажить, но легко деньги прожить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«Нелегко деньги нажить» – означает, что деньги зарабатываются трудом человека и его усилиями. Сохранение и приумножение денег также требует от человека усилий, бережливого и экономного отношения к ним. «Легко деньги прожить» – означает, что люди часто тратят деньги быстро, не задумываясь о том, что умение тратить деньги не менее важно, чем умение их заработать и сохранить.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350076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Деньги счёт любят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«Деньги счёт любят» – означает важность умения вести учёт денег, подсчитывать, сколько денег прибавляется, сколько – убавляется, укладываться со всеми расходами в имеющуюся сумму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941168"/>
            <a:ext cx="8305800" cy="57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«Как я управляю карманными деньгами»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5993503"/>
              </p:ext>
            </p:extLst>
          </p:nvPr>
        </p:nvGraphicFramePr>
        <p:xfrm>
          <a:off x="1259632" y="404664"/>
          <a:ext cx="7148265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275129"/>
                <a:gridCol w="1429653"/>
                <a:gridCol w="1429653"/>
                <a:gridCol w="14296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карманных денег,  руб.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расходов,  руб.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Остаток,  руб.</a:t>
                      </a:r>
                      <a:endParaRPr lang="ru-RU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Суббота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воскресенье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6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/>
              <a:t>Мир денег – это мир не только возможностей, но и искушений, а часто и обмана, где на каждого неграмотного Буратино </a:t>
            </a:r>
            <a:r>
              <a:rPr lang="ru-RU" i="1" dirty="0" smtClean="0"/>
              <a:t>найдётся </a:t>
            </a:r>
            <a:r>
              <a:rPr lang="ru-RU" i="1" dirty="0"/>
              <a:t>не один, а множество обманщиков – котов </a:t>
            </a:r>
            <a:r>
              <a:rPr lang="ru-RU" i="1" dirty="0" err="1"/>
              <a:t>Базилио</a:t>
            </a:r>
            <a:r>
              <a:rPr lang="ru-RU" i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544616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 . Хватает ли мне имеющихся денег на обязательные расходы – то, без чего нельзя обойтись (например, на питание, проезд)?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. Хватает ли мне имеющихся денег на запланированные необязательные (желательные) расходы?</a:t>
            </a:r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. Удаётся ли мне что-то отложить в личный резервный фонд?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433784"/>
          </a:xfrm>
        </p:spPr>
        <p:txBody>
          <a:bodyPr>
            <a:normAutofit/>
          </a:bodyPr>
          <a:lstStyle/>
          <a:p>
            <a:r>
              <a:rPr lang="ru-RU" dirty="0"/>
              <a:t>Ребята, часто карманные деньги вы может потратить, не заметив, куда они исчезли. В то же время, имея конкретную цель, можно направить деньги на её достижение:</a:t>
            </a:r>
          </a:p>
          <a:p>
            <a:r>
              <a:rPr lang="ru-RU" dirty="0"/>
              <a:t>- доставить радость близким людям, друзьям, себе самому, купив какую-нибудь недорогую, но приятную или полезную мелочь;</a:t>
            </a:r>
          </a:p>
          <a:p>
            <a:r>
              <a:rPr lang="ru-RU" dirty="0"/>
              <a:t>- внести свой вклад в общий семейный бюджет на покупку, нужную всей семье;</a:t>
            </a:r>
          </a:p>
          <a:p>
            <a:r>
              <a:rPr lang="ru-RU" dirty="0"/>
              <a:t>- накопить в течение нескольких недель или месяцев сумму, достаточную для покупки себе, например, новой модели телефона, более функциональной по сравнению с той, которая 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0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Липсиц</a:t>
            </a:r>
            <a:r>
              <a:rPr lang="ru-RU" dirty="0"/>
              <a:t> И.В., Вигдорчик Е.А. Финансовая грамотность: материалы для учащихся 5–7 классов, Москва, ВАКО, 2018г.</a:t>
            </a:r>
          </a:p>
          <a:p>
            <a:r>
              <a:rPr lang="ru-RU" dirty="0" err="1"/>
              <a:t>Корлюгова</a:t>
            </a:r>
            <a:r>
              <a:rPr lang="ru-RU" dirty="0"/>
              <a:t> Ю.Н., </a:t>
            </a:r>
            <a:r>
              <a:rPr lang="ru-RU" dirty="0" err="1"/>
              <a:t>Половникова</a:t>
            </a:r>
            <a:r>
              <a:rPr lang="ru-RU" dirty="0"/>
              <a:t> А.В. Финансовая грамотность: Методические рекомендации для учителя. 5–7 классы, Москва, ВАКО, 2018г.</a:t>
            </a:r>
          </a:p>
          <a:p>
            <a:r>
              <a:rPr lang="ru-RU" dirty="0" err="1"/>
              <a:t>Корлюгова</a:t>
            </a:r>
            <a:r>
              <a:rPr lang="ru-RU" dirty="0"/>
              <a:t> Ю.Н., </a:t>
            </a:r>
            <a:r>
              <a:rPr lang="ru-RU" dirty="0" err="1"/>
              <a:t>Половникова</a:t>
            </a:r>
            <a:r>
              <a:rPr lang="ru-RU" dirty="0"/>
              <a:t> А.В., Финансовая грамотность: рабочая тетрадь. 5–7 классы, Москва, ВАКО, 2018г.</a:t>
            </a:r>
          </a:p>
          <a:p>
            <a:r>
              <a:rPr lang="en-US" dirty="0" smtClean="0">
                <a:hlinkClick r:id="rId2"/>
              </a:rPr>
              <a:t>https://multiurok.ru/index.php/files/pochemu-vazhno-razvivat-svoiu-finansovuiu-gramotno.html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Невозможно представить жизнь современного человека, пользующегося благами цивилизации, без денег. Вы никогда не ловили себя на мысли о том, что денег всё время не хватает? Чтобы этого избежать, необходимо начать делать первые шаги по дороге финансовой грамотности. Давайте отправимся с вами в этот путь.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42074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финансовая грамотность?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Финансовая грамотность – это умение управлять финансовыми потоками (доходами и расходами), грамотно распределять деньги, то есть жить по средствам и правильно приумножить имеющийся капитал.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1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143000"/>
          </a:xfrm>
        </p:spPr>
        <p:txBody>
          <a:bodyPr/>
          <a:lstStyle/>
          <a:p>
            <a:r>
              <a:rPr lang="ru-RU" dirty="0" smtClean="0"/>
              <a:t>Зачем это нужно?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628800"/>
            <a:ext cx="4186808" cy="4565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Финансовые злоупотребления</a:t>
            </a:r>
          </a:p>
          <a:p>
            <a:r>
              <a:rPr lang="ru-RU" dirty="0" smtClean="0"/>
              <a:t>Накопления непосильных долгов и кредитов</a:t>
            </a:r>
          </a:p>
          <a:p>
            <a:r>
              <a:rPr lang="ru-RU" dirty="0" smtClean="0"/>
              <a:t>Финансовые мошенники заманивают жертв идеей легкого заработка и позже разоряют</a:t>
            </a:r>
          </a:p>
          <a:p>
            <a:r>
              <a:rPr lang="ru-RU" dirty="0" smtClean="0"/>
              <a:t>Большинство людей не замечают куда тратят собственные деньги , и живут от зарплаты до зарплаты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9867"/>
            <a:ext cx="4514040" cy="39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800" dirty="0" smtClean="0">
                <a:solidFill>
                  <a:srgbClr val="00B0F0"/>
                </a:solidFill>
              </a:rPr>
              <a:t>Овладев финансовой грамотностью, человек получает ключ от финансового благополучия и уверенность в завтрашнем дне!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6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" y="13810"/>
            <a:ext cx="9030961" cy="6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760640" cy="5397356"/>
          </a:xfrm>
        </p:spPr>
      </p:pic>
    </p:spTree>
    <p:extLst>
      <p:ext uri="{BB962C8B-B14F-4D97-AF65-F5344CB8AC3E}">
        <p14:creationId xmlns:p14="http://schemas.microsoft.com/office/powerpoint/2010/main" val="41112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1143000"/>
          </a:xfrm>
        </p:spPr>
        <p:txBody>
          <a:bodyPr/>
          <a:lstStyle/>
          <a:p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196752"/>
            <a:ext cx="576064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1.Маленькие, </a:t>
            </a:r>
            <a:r>
              <a:rPr lang="ru-RU" dirty="0" smtClean="0"/>
              <a:t>кругленькие </a:t>
            </a:r>
          </a:p>
          <a:p>
            <a:pPr marL="0" indent="0" algn="ctr">
              <a:buNone/>
            </a:pPr>
            <a:r>
              <a:rPr lang="ru-RU" dirty="0" smtClean="0"/>
              <a:t>Из </a:t>
            </a:r>
            <a:r>
              <a:rPr lang="ru-RU" dirty="0"/>
              <a:t>кармана в карман скачет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</a:t>
            </a:r>
            <a:r>
              <a:rPr lang="ru-RU" dirty="0"/>
              <a:t>. На них я подарок куплю</a:t>
            </a:r>
          </a:p>
          <a:p>
            <a:pPr marL="0" indent="0" algn="ctr">
              <a:buNone/>
            </a:pPr>
            <a:r>
              <a:rPr lang="ru-RU" dirty="0"/>
              <a:t>Поэтому их каждый день я коплю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215137" cy="27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936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Почему важно развивать свою финансовую грамотность?</vt:lpstr>
      <vt:lpstr>Презентация PowerPoint</vt:lpstr>
      <vt:lpstr>Презентация PowerPoint</vt:lpstr>
      <vt:lpstr>Что такое финансовая грамотность?</vt:lpstr>
      <vt:lpstr>Зачем это нужно?</vt:lpstr>
      <vt:lpstr>Презентация PowerPoint</vt:lpstr>
      <vt:lpstr>Презентация PowerPoint</vt:lpstr>
      <vt:lpstr>Презентация PowerPoint</vt:lpstr>
      <vt:lpstr>Отгадайте загадки</vt:lpstr>
      <vt:lpstr>Деньги</vt:lpstr>
      <vt:lpstr>Презентация PowerPoint</vt:lpstr>
      <vt:lpstr>Презентация PowerPoint</vt:lpstr>
      <vt:lpstr>Презентация PowerPoint</vt:lpstr>
      <vt:lpstr>Экономно и бережливо относиться к деньгам – это значит: </vt:lpstr>
      <vt:lpstr>Финансово грамотный человек:</vt:lpstr>
      <vt:lpstr>В долгах – не деньги, в снопах – не хлеб</vt:lpstr>
      <vt:lpstr>Нелегко деньги нажить, но легко деньги прожить</vt:lpstr>
      <vt:lpstr>Деньги счёт любят</vt:lpstr>
      <vt:lpstr>Задание: «Как я управляю карманными деньгами»</vt:lpstr>
      <vt:lpstr>Ответьте на вопросы: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17</cp:revision>
  <dcterms:created xsi:type="dcterms:W3CDTF">2022-07-29T13:08:49Z</dcterms:created>
  <dcterms:modified xsi:type="dcterms:W3CDTF">2022-11-01T15:00:05Z</dcterms:modified>
</cp:coreProperties>
</file>