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>
        <p:scale>
          <a:sx n="80" d="100"/>
          <a:sy n="8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0F911-0291-4C0D-8995-895CAE4A978F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4DF85-7247-4694-9BF4-F721C2EC2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microsoft.com/office/2007/relationships/hdphoto" Target="../media/hdphoto5.wdp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microsoft.com/office/2007/relationships/hdphoto" Target="../media/hdphoto6.wdp"/><Relationship Id="rId15" Type="http://schemas.openxmlformats.org/officeDocument/2006/relationships/image" Target="../media/image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365psd.com/images/istock/thumbs/1617/16174428-cute-cartoon-vector-puppy-dog.jpg" TargetMode="External"/><Relationship Id="rId3" Type="http://schemas.openxmlformats.org/officeDocument/2006/relationships/hyperlink" Target="https://coinshop.files.wordpress.com/2015/12/2-taler-1622-medichi.jpg" TargetMode="External"/><Relationship Id="rId7" Type="http://schemas.openxmlformats.org/officeDocument/2006/relationships/hyperlink" Target="http://99-kopeek.ru/assets/images/early_ussr/1k_1935_re.jpg" TargetMode="External"/><Relationship Id="rId2" Type="http://schemas.openxmlformats.org/officeDocument/2006/relationships/hyperlink" Target="https://border2b.com/wp-content/uploads/coin-page-border-depositphotos-17343443-gold-coins-fram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.sravni.ru/cms/KnowledgeBaseArticle/Picture/mat_68117.jpg" TargetMode="External"/><Relationship Id="rId11" Type="http://schemas.openxmlformats.org/officeDocument/2006/relationships/hyperlink" Target="http://listok-perm.ru/image/cache/data/product/125443-800x800.jpg" TargetMode="External"/><Relationship Id="rId5" Type="http://schemas.openxmlformats.org/officeDocument/2006/relationships/hyperlink" Target="https://cdn.monetnik.ru/storage/market-lot/52/76/51352/149199_big.jpg" TargetMode="External"/><Relationship Id="rId10" Type="http://schemas.openxmlformats.org/officeDocument/2006/relationships/hyperlink" Target="https://i.ya-webdesign.com/images/fish-clip-art-png-3.png" TargetMode="External"/><Relationship Id="rId4" Type="http://schemas.openxmlformats.org/officeDocument/2006/relationships/hyperlink" Target="http://moneta-russia.ru/upload/monety-20-vek/2016-1rub-r.jpg" TargetMode="External"/><Relationship Id="rId9" Type="http://schemas.openxmlformats.org/officeDocument/2006/relationships/hyperlink" Target="https://img-fotki.yandex.ru/get/16116/39663434.7da/0_a69f0_b3e73f1d_XL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33653" t="19890" r="32693" b="8562"/>
          <a:stretch/>
        </p:blipFill>
        <p:spPr bwMode="auto">
          <a:xfrm>
            <a:off x="395536" y="260648"/>
            <a:ext cx="417646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2" t="19866" r="35849" b="8256"/>
          <a:stretch/>
        </p:blipFill>
        <p:spPr bwMode="auto">
          <a:xfrm>
            <a:off x="4499992" y="260648"/>
            <a:ext cx="432048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anose="03010101010201010101" pitchFamily="66" charset="0"/>
              </a:rPr>
              <a:t>Финансовая грамотность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               2-3 класс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337212"/>
            <a:ext cx="3384376" cy="133214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Работу выполнила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учитель начальных классов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МБОУ СОШ №1 с углубленным изучением английского языка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г. Моздок РСО –Алания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Литовченко С.В</a:t>
            </a:r>
            <a:r>
              <a:rPr lang="ru-RU" sz="1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</a:t>
            </a:r>
            <a:endParaRPr lang="ru-RU" sz="1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6309320"/>
            <a:ext cx="864096" cy="360040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332656"/>
            <a:ext cx="410445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/>
          <a:stretch/>
        </p:blipFill>
        <p:spPr bwMode="auto">
          <a:xfrm>
            <a:off x="4644008" y="332656"/>
            <a:ext cx="4032448" cy="5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19" y="6320206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7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b="-990"/>
          <a:stretch/>
        </p:blipFill>
        <p:spPr bwMode="auto">
          <a:xfrm>
            <a:off x="395536" y="404663"/>
            <a:ext cx="4161781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12" y="404663"/>
            <a:ext cx="4132144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19" y="6309318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652"/>
            <a:ext cx="4176464" cy="60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652"/>
            <a:ext cx="4104456" cy="60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27" y="6345974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1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626785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Тест</a:t>
            </a:r>
            <a:endParaRPr lang="ru-RU" sz="4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58531"/>
              </p:ext>
            </p:extLst>
          </p:nvPr>
        </p:nvGraphicFramePr>
        <p:xfrm>
          <a:off x="953798" y="4972071"/>
          <a:ext cx="72372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51"/>
                <a:gridCol w="904651"/>
                <a:gridCol w="904651"/>
                <a:gridCol w="904651"/>
                <a:gridCol w="904651"/>
                <a:gridCol w="904651"/>
                <a:gridCol w="904651"/>
                <a:gridCol w="9046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8007" y="1089031"/>
            <a:ext cx="712879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dirty="0" smtClean="0"/>
              <a:t>Расположите </a:t>
            </a:r>
            <a:r>
              <a:rPr lang="ru-RU" sz="1600" dirty="0"/>
              <a:t>по порядку действия, которые надо предпринять,</a:t>
            </a:r>
          </a:p>
          <a:p>
            <a:r>
              <a:rPr lang="ru-RU" sz="1600" dirty="0"/>
              <a:t>совершая покупку в супермаркете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endParaRPr lang="ru-RU" sz="1600" dirty="0"/>
          </a:p>
          <a:p>
            <a:r>
              <a:rPr lang="ru-RU" sz="1600" dirty="0"/>
              <a:t>A. Выложить продукты из тележки.</a:t>
            </a:r>
          </a:p>
          <a:p>
            <a:r>
              <a:rPr lang="ru-RU" sz="1600" dirty="0"/>
              <a:t>Б. Получить сдачу.</a:t>
            </a:r>
          </a:p>
          <a:p>
            <a:r>
              <a:rPr lang="ru-RU" sz="1600" dirty="0"/>
              <a:t>В. Проверить сроки годности.</a:t>
            </a:r>
          </a:p>
          <a:p>
            <a:r>
              <a:rPr lang="ru-RU" sz="1600" dirty="0"/>
              <a:t>Г. Выбрать продукты.</a:t>
            </a:r>
          </a:p>
          <a:p>
            <a:r>
              <a:rPr lang="ru-RU" sz="1600" dirty="0"/>
              <a:t>Д. Проверить чек.</a:t>
            </a:r>
          </a:p>
          <a:p>
            <a:r>
              <a:rPr lang="ru-RU" sz="1600" dirty="0"/>
              <a:t>Е. Оплатить покупки.</a:t>
            </a:r>
          </a:p>
          <a:p>
            <a:r>
              <a:rPr lang="ru-RU" sz="1600" dirty="0"/>
              <a:t>Ё. Занять очередь в кассу.</a:t>
            </a:r>
          </a:p>
          <a:p>
            <a:r>
              <a:rPr lang="ru-RU" sz="1600" dirty="0"/>
              <a:t>Ж. Взять тележку.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5" y="4972071"/>
            <a:ext cx="730921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435123" y="4197574"/>
            <a:ext cx="432048" cy="671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23928" y="620688"/>
            <a:ext cx="128734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000" b="1" dirty="0" smtClean="0"/>
              <a:t>Тест</a:t>
            </a:r>
            <a:endParaRPr lang="ru-RU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129779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Соедините части пословиц и объясните их смысл. </a:t>
            </a:r>
            <a:br>
              <a:rPr lang="ru-RU" dirty="0"/>
            </a:br>
            <a:endParaRPr lang="ru-RU" dirty="0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27263" y="331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51986"/>
              </p:ext>
            </p:extLst>
          </p:nvPr>
        </p:nvGraphicFramePr>
        <p:xfrm>
          <a:off x="1018930" y="1944127"/>
          <a:ext cx="7153470" cy="2164245"/>
        </p:xfrm>
        <a:graphic>
          <a:graphicData uri="http://schemas.openxmlformats.org/drawingml/2006/table">
            <a:tbl>
              <a:tblPr/>
              <a:tblGrid>
                <a:gridCol w="3576735"/>
                <a:gridCol w="3576735"/>
              </a:tblGrid>
              <a:tr h="432849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1. Без денег торговать,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A. до рубля не хватает.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49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2. Восьми гривен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Б. на рубль суматохи.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49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3.Гроша не стоит,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В. как без соли хлебать.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49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4. Лучше на гривну убытку,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Г. а глядит рублём.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49">
                <a:tc>
                  <a:txBody>
                    <a:bodyPr/>
                    <a:lstStyle/>
                    <a:p>
                      <a:r>
                        <a:rPr lang="ru-RU" sz="1800" b="0" i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5. На грош дела,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solidFill>
                            <a:schemeClr val="tx1"/>
                          </a:solidFill>
                          <a:effectLst/>
                          <a:latin typeface="FreeSetC"/>
                        </a:rPr>
                        <a:t>Д. чем на алтын стыда.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5098"/>
              </p:ext>
            </p:extLst>
          </p:nvPr>
        </p:nvGraphicFramePr>
        <p:xfrm>
          <a:off x="2129153" y="4509120"/>
          <a:ext cx="4876890" cy="565899"/>
        </p:xfrm>
        <a:graphic>
          <a:graphicData uri="http://schemas.openxmlformats.org/drawingml/2006/table">
            <a:tbl>
              <a:tblPr/>
              <a:tblGrid>
                <a:gridCol w="975378"/>
                <a:gridCol w="975378"/>
                <a:gridCol w="975378"/>
                <a:gridCol w="975378"/>
                <a:gridCol w="975378"/>
              </a:tblGrid>
              <a:tr h="565899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1 </a:t>
                      </a:r>
                      <a:r>
                        <a:rPr lang="ru-RU" sz="1800" b="1" i="0" dirty="0" smtClean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  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FreeSetC"/>
                        </a:rPr>
                        <a:t>В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2  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FreeSetC"/>
                        </a:rPr>
                        <a:t>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3  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FreeSetC"/>
                        </a:rPr>
                        <a:t>Г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4 </a:t>
                      </a:r>
                      <a:r>
                        <a:rPr lang="ru-RU" sz="1800" b="1" i="0" dirty="0" smtClean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  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FreeSetC"/>
                        </a:rPr>
                        <a:t>Д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 smtClean="0">
                          <a:solidFill>
                            <a:srgbClr val="231F20"/>
                          </a:solidFill>
                          <a:effectLst/>
                          <a:latin typeface="FreeSetC"/>
                        </a:rPr>
                        <a:t>5    </a:t>
                      </a: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/>
                          <a:latin typeface="FreeSetC"/>
                        </a:rPr>
                        <a:t>Б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36788" y="3198724"/>
            <a:ext cx="2231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FreeSetC"/>
                <a:cs typeface="Arial" pitchFamily="34" charset="0"/>
              </a:rPr>
              <a:t>.</a:t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FreeSetC"/>
                <a:cs typeface="Arial" pitchFamily="34" charset="0"/>
              </a:rPr>
            </a:b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 rot="16200000">
            <a:off x="1406359" y="4360018"/>
            <a:ext cx="432048" cy="6715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48680"/>
            <a:ext cx="2786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+mj-lt"/>
              </a:rPr>
              <a:t>Анаграмма</a:t>
            </a:r>
            <a:endParaRPr lang="ru-RU" sz="40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223715"/>
            <a:ext cx="70567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В </a:t>
            </a:r>
            <a:r>
              <a:rPr lang="ru-RU" dirty="0"/>
              <a:t>анаграммах зашифрованы названия денег. Решите </a:t>
            </a:r>
            <a:r>
              <a:rPr lang="ru-RU" dirty="0" smtClean="0"/>
              <a:t>анаграммы и </a:t>
            </a:r>
            <a:r>
              <a:rPr lang="ru-RU" dirty="0"/>
              <a:t>исключите лишнее слово</a:t>
            </a:r>
            <a:r>
              <a:rPr lang="ru-RU" dirty="0" smtClean="0"/>
              <a:t>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ТРЕЛА, ЛОПУШКА, КЕКАПОЙ, БУРЛЬ, ЛЫНТА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125014"/>
              </p:ext>
            </p:extLst>
          </p:nvPr>
        </p:nvGraphicFramePr>
        <p:xfrm>
          <a:off x="1477010" y="2780928"/>
          <a:ext cx="6096000" cy="2895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трела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талер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лопушка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полушка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кекапой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копейка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бурль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рубль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лынта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алтын</a:t>
                      </a:r>
                      <a:endParaRPr lang="ru-RU" sz="32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3064"/>
            <a:ext cx="1526494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33" r="97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24328" y="5249491"/>
            <a:ext cx="1421382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" y="769441"/>
            <a:ext cx="1063712" cy="1223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1" b="98672" l="17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23" y="769441"/>
            <a:ext cx="1235187" cy="1223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89240"/>
            <a:ext cx="2141608" cy="1100411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85245"/>
              </p:ext>
            </p:extLst>
          </p:nvPr>
        </p:nvGraphicFramePr>
        <p:xfrm>
          <a:off x="1526494" y="2762598"/>
          <a:ext cx="5997834" cy="59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917"/>
                <a:gridCol w="2998917"/>
              </a:tblGrid>
              <a:tr h="5943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91" y="6296748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8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807570"/>
            <a:ext cx="125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Задача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269235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Двух щенков и попугая можно обменять на четырёх котят. Один</a:t>
            </a:r>
          </a:p>
          <a:p>
            <a:r>
              <a:rPr lang="ru-RU" dirty="0"/>
              <a:t>котёнок меняется на 50 рыбок, а один щенок — на </a:t>
            </a:r>
            <a:r>
              <a:rPr lang="ru-RU" dirty="0" smtClean="0"/>
              <a:t>двух попугаев</a:t>
            </a:r>
            <a:r>
              <a:rPr lang="ru-RU" dirty="0"/>
              <a:t>. </a:t>
            </a:r>
            <a:r>
              <a:rPr lang="ru-RU" dirty="0" smtClean="0"/>
              <a:t>Сколько рыбок </a:t>
            </a:r>
            <a:r>
              <a:rPr lang="ru-RU" dirty="0"/>
              <a:t>надо отдать, чтобы получить щенка?</a:t>
            </a:r>
          </a:p>
        </p:txBody>
      </p:sp>
      <p:pic>
        <p:nvPicPr>
          <p:cNvPr id="1026" name="Picture 2" descr="C:\Users\Serg\Desktop\финан гам\16174428-cute-cartoon-vector-puppy-do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70" y="2595938"/>
            <a:ext cx="9803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erg\Desktop\финан гам\16174428-cute-cartoon-vector-puppy-do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82" y="2627734"/>
            <a:ext cx="9803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rg\Desktop\финан гам\125443-8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1325"/>
            <a:ext cx="936104" cy="11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\Desktop\финан гам\37_6824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41" y="2420888"/>
            <a:ext cx="864097" cy="10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95885"/>
            <a:ext cx="8651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8542"/>
            <a:ext cx="8651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94195"/>
            <a:ext cx="86518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 3"/>
          <p:cNvSpPr/>
          <p:nvPr/>
        </p:nvSpPr>
        <p:spPr>
          <a:xfrm>
            <a:off x="3707904" y="2595938"/>
            <a:ext cx="988737" cy="6890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2382" y="3348064"/>
            <a:ext cx="792089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Serg\Desktop\финан гам\fish-clip-art-png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5" y="3468875"/>
            <a:ext cx="936104" cy="6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43" y="3576672"/>
            <a:ext cx="74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3452479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50</a:t>
            </a:r>
            <a:endParaRPr lang="ru-RU" sz="44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90" y="5301208"/>
            <a:ext cx="981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43" y="5589240"/>
            <a:ext cx="74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64" y="5453608"/>
            <a:ext cx="933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1426" y="541803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9560" y="5461574"/>
            <a:ext cx="813043" cy="631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80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030" y="4424854"/>
            <a:ext cx="9810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35" y="4506427"/>
            <a:ext cx="749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41" y="4122133"/>
            <a:ext cx="933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58" y="4002273"/>
            <a:ext cx="9334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04458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736713"/>
            <a:ext cx="40975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Молодцы</a:t>
            </a:r>
            <a:r>
              <a:rPr lang="ru-RU" sz="8000" dirty="0" smtClean="0">
                <a:solidFill>
                  <a:srgbClr val="00B050"/>
                </a:solidFill>
              </a:rPr>
              <a:t>!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4638" y="1300516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border2b.com/wp-content/uploads/coin-page-border-depositphotos-17343443-gold-coins-frame.jpg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4740" y="1625626"/>
            <a:ext cx="5814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</a:t>
            </a:r>
            <a:r>
              <a:rPr lang="en-US" sz="1050" dirty="0">
                <a:hlinkClick r:id="rId3"/>
              </a:rPr>
              <a:t>://</a:t>
            </a:r>
            <a:r>
              <a:rPr lang="en-US" sz="1050" dirty="0" smtClean="0">
                <a:hlinkClick r:id="rId3"/>
              </a:rPr>
              <a:t>coinshop.files.wordpress.com/2015/12/2-taler-1622-medichi.jpg</a:t>
            </a:r>
            <a:r>
              <a:rPr lang="ru-RU" sz="1050" dirty="0" smtClean="0"/>
              <a:t> талер</a:t>
            </a:r>
            <a:endParaRPr lang="ru-RU" sz="10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8707" y="1942029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moneta-russia.ru/upload/monety-20-vek/2016-1rub-r.jpg</a:t>
            </a:r>
            <a:r>
              <a:rPr lang="ru-RU" sz="1200" dirty="0" smtClean="0"/>
              <a:t> рубль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5085" y="2348880"/>
            <a:ext cx="5814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cdn.monetnik.ru/storage/market-lot/52/76/51352/149199_big.jpg</a:t>
            </a:r>
            <a:r>
              <a:rPr lang="ru-RU" sz="1200" dirty="0" smtClean="0"/>
              <a:t> полушка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9649" y="2780928"/>
            <a:ext cx="52693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f.sravni.ru/cms/KnowledgeBaseArticle/Picture/mat_68117.jpg</a:t>
            </a:r>
            <a:r>
              <a:rPr lang="ru-RU" sz="1200" dirty="0" smtClean="0"/>
              <a:t> алтын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9650" y="3143786"/>
            <a:ext cx="5884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99-kopeek.ru/assets/images/early_ussr/1k_1935_re.jpg</a:t>
            </a:r>
            <a:r>
              <a:rPr lang="ru-RU" sz="1200" dirty="0" smtClean="0"/>
              <a:t> копейка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042763" y="749895"/>
            <a:ext cx="2163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Источники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72445" y="4650948"/>
            <a:ext cx="5608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«Финансовая грамотность» </a:t>
            </a:r>
            <a:r>
              <a:rPr lang="ru-RU" sz="1200" dirty="0" err="1" smtClean="0"/>
              <a:t>С.Н.Федин</a:t>
            </a:r>
            <a:r>
              <a:rPr lang="ru-RU" sz="1200" dirty="0" smtClean="0"/>
              <a:t> издательство «Вита-Пресс» 2014 год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2445" y="3428077"/>
            <a:ext cx="7199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365psd.com/images/istock/thumbs/1617/16174428-cute-cartoon-vector-puppy-dog.jpg</a:t>
            </a:r>
            <a:r>
              <a:rPr lang="ru-RU" sz="1200" dirty="0" smtClean="0"/>
              <a:t> щенок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2445" y="3710761"/>
            <a:ext cx="7199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img-fotki.yandex.ru/get/16116/39663434.7da/0_a69f0_b3e73f1d_XL.png</a:t>
            </a:r>
            <a:r>
              <a:rPr lang="ru-RU" sz="1200" dirty="0" smtClean="0"/>
              <a:t> котенок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2445" y="40339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i.ya-webdesign.com/images/fish-clip-art-png-3.png</a:t>
            </a:r>
            <a:r>
              <a:rPr lang="ru-RU" sz="1200" dirty="0" smtClean="0"/>
              <a:t> рыбка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2445" y="4310973"/>
            <a:ext cx="7199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listok-perm.ru/image/cache/data/product/125443-800x800.jpg</a:t>
            </a:r>
            <a:r>
              <a:rPr lang="ru-RU" sz="1200" dirty="0" smtClean="0"/>
              <a:t> попугай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011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/>
          <a:stretch/>
        </p:blipFill>
        <p:spPr bwMode="auto">
          <a:xfrm>
            <a:off x="179512" y="332656"/>
            <a:ext cx="460851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84" y="6480175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439886" y="1412775"/>
            <a:ext cx="2356250" cy="50405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49485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/>
          <a:stretch/>
        </p:blipFill>
        <p:spPr bwMode="auto">
          <a:xfrm>
            <a:off x="539552" y="332658"/>
            <a:ext cx="3960440" cy="61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7"/>
            <a:ext cx="410445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211" y="6453336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/>
          <a:stretch/>
        </p:blipFill>
        <p:spPr bwMode="auto">
          <a:xfrm>
            <a:off x="522039" y="332656"/>
            <a:ext cx="4013787" cy="60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7" y="332656"/>
            <a:ext cx="4176464" cy="60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54" y="6380111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4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/>
        </p:blipFill>
        <p:spPr bwMode="auto">
          <a:xfrm>
            <a:off x="395536" y="404664"/>
            <a:ext cx="4176464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176464" cy="605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338" y="6453336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9604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103577" cy="591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24" y="6309320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6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64" y="332656"/>
            <a:ext cx="41764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/>
          <a:stretch/>
        </p:blipFill>
        <p:spPr bwMode="auto">
          <a:xfrm>
            <a:off x="539552" y="332656"/>
            <a:ext cx="410445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08" y="6381328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1356" b="-1"/>
          <a:stretch/>
        </p:blipFill>
        <p:spPr bwMode="auto">
          <a:xfrm>
            <a:off x="395536" y="404665"/>
            <a:ext cx="410445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764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22" y="6381328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76464" cy="594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176464" cy="593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19" y="6335383"/>
            <a:ext cx="8842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</TotalTime>
  <Words>297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Serg</cp:lastModifiedBy>
  <cp:revision>31</cp:revision>
  <dcterms:created xsi:type="dcterms:W3CDTF">2019-06-05T16:52:04Z</dcterms:created>
  <dcterms:modified xsi:type="dcterms:W3CDTF">2019-08-23T19:13:15Z</dcterms:modified>
</cp:coreProperties>
</file>