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1" r:id="rId6"/>
    <p:sldId id="263" r:id="rId7"/>
    <p:sldId id="262" r:id="rId8"/>
    <p:sldId id="264" r:id="rId9"/>
    <p:sldId id="25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E15"/>
    <a:srgbClr val="EBF381"/>
    <a:srgbClr val="8CE89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10"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Picture 2" descr="https://fs-thb01.getcourse.ru/fileservice/file/thumbnail/h/bcbcf7e4de282e482ecee5628344c6da.jpg/s/s1200x/a/27502/sc/392"/>
          <p:cNvPicPr>
            <a:picLocks noChangeAspect="1" noChangeArrowheads="1"/>
          </p:cNvPicPr>
          <p:nvPr userDrawn="1"/>
        </p:nvPicPr>
        <p:blipFill>
          <a:blip r:embed="rId2" cstate="print"/>
          <a:srcRect/>
          <a:stretch>
            <a:fillRect/>
          </a:stretch>
        </p:blipFill>
        <p:spPr bwMode="auto">
          <a:xfrm>
            <a:off x="-2" y="0"/>
            <a:ext cx="9144000" cy="6858000"/>
          </a:xfrm>
          <a:prstGeom prst="rect">
            <a:avLst/>
          </a:prstGeom>
          <a:noFill/>
        </p:spPr>
      </p:pic>
      <p:pic>
        <p:nvPicPr>
          <p:cNvPr id="12" name="Picture 2" descr="https://fs-thb01.getcourse.ru/fileservice/file/thumbnail/h/bcbcf7e4de282e482ecee5628344c6da.jpg/s/s1200x/a/27502/sc/392"/>
          <p:cNvPicPr>
            <a:picLocks noChangeAspect="1" noChangeArrowheads="1"/>
          </p:cNvPicPr>
          <p:nvPr userDrawn="1"/>
        </p:nvPicPr>
        <p:blipFill>
          <a:blip r:embed="rId2" cstate="print"/>
          <a:srcRect l="57087" t="91349" r="18501"/>
          <a:stretch>
            <a:fillRect/>
          </a:stretch>
        </p:blipFill>
        <p:spPr bwMode="auto">
          <a:xfrm>
            <a:off x="6804248" y="6508104"/>
            <a:ext cx="2232248" cy="233264"/>
          </a:xfrm>
          <a:prstGeom prst="roundRect">
            <a:avLst/>
          </a:prstGeom>
          <a:noFill/>
        </p:spPr>
      </p:pic>
      <p:sp>
        <p:nvSpPr>
          <p:cNvPr id="4" name="Дата 3"/>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F7103-54FB-4FBF-9B30-B6BE5A728B90}" type="slidenum">
              <a:rPr lang="ru-RU" smtClean="0"/>
              <a:pPr/>
              <a:t>‹#›</a:t>
            </a:fld>
            <a:endParaRPr lang="ru-RU"/>
          </a:p>
        </p:txBody>
      </p:sp>
      <p:sp>
        <p:nvSpPr>
          <p:cNvPr id="11" name="Рамка 10"/>
          <p:cNvSpPr/>
          <p:nvPr userDrawn="1"/>
        </p:nvSpPr>
        <p:spPr>
          <a:xfrm>
            <a:off x="0" y="0"/>
            <a:ext cx="9180000" cy="6858000"/>
          </a:xfrm>
          <a:prstGeom prst="frame">
            <a:avLst>
              <a:gd name="adj1" fmla="val 2112"/>
            </a:avLst>
          </a:prstGeom>
          <a:solidFill>
            <a:schemeClr val="accent3">
              <a:lumMod val="60000"/>
              <a:lumOff val="4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F22100-0149-4C0C-8C9F-02698271BDEF}" type="datetimeFigureOut">
              <a:rPr lang="ru-RU" smtClean="0"/>
              <a:pPr/>
              <a:t>06.08.2023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FF7103-54FB-4FBF-9B30-B6BE5A728B90}"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22100-0149-4C0C-8C9F-02698271BDEF}" type="datetimeFigureOut">
              <a:rPr lang="ru-RU" smtClean="0"/>
              <a:pPr/>
              <a:t>06.08.2023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7103-54FB-4FBF-9B30-B6BE5A728B90}" type="slidenum">
              <a:rPr lang="ru-RU" smtClean="0"/>
              <a:pPr/>
              <a:t>‹#›</a:t>
            </a:fld>
            <a:endParaRPr lang="ru-RU"/>
          </a:p>
        </p:txBody>
      </p:sp>
      <p:pic>
        <p:nvPicPr>
          <p:cNvPr id="7" name="Picture 2" descr="https://fs-thb01.getcourse.ru/fileservice/file/thumbnail/h/bcbcf7e4de282e482ecee5628344c6da.jpg/s/s1200x/a/27502/sc/392"/>
          <p:cNvPicPr>
            <a:picLocks noChangeAspect="1" noChangeArrowheads="1"/>
          </p:cNvPicPr>
          <p:nvPr userDrawn="1"/>
        </p:nvPicPr>
        <p:blipFill>
          <a:blip r:embed="rId13" cstate="print">
            <a:lum bright="10000"/>
          </a:blip>
          <a:srcRect l="74024" t="24800" r="14363" b="58804"/>
          <a:stretch>
            <a:fillRect/>
          </a:stretch>
        </p:blipFill>
        <p:spPr bwMode="auto">
          <a:xfrm flipV="1">
            <a:off x="-1" y="0"/>
            <a:ext cx="9177247" cy="6858000"/>
          </a:xfrm>
          <a:prstGeom prst="rect">
            <a:avLst/>
          </a:prstGeom>
          <a:noFill/>
        </p:spPr>
      </p:pic>
      <p:sp>
        <p:nvSpPr>
          <p:cNvPr id="8" name="Рамка 7"/>
          <p:cNvSpPr/>
          <p:nvPr userDrawn="1"/>
        </p:nvSpPr>
        <p:spPr>
          <a:xfrm>
            <a:off x="0" y="0"/>
            <a:ext cx="9180000" cy="6858000"/>
          </a:xfrm>
          <a:prstGeom prst="frame">
            <a:avLst>
              <a:gd name="adj1" fmla="val 2112"/>
            </a:avLst>
          </a:prstGeom>
          <a:solidFill>
            <a:schemeClr val="accent3">
              <a:lumMod val="60000"/>
              <a:lumOff val="4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hyperlink" Target="https://moneta-kopejka.ru/wp-content/uploads/2022/01/kartinka-3-6.jpg" TargetMode="External"/><Relationship Id="rId13" Type="http://schemas.openxmlformats.org/officeDocument/2006/relationships/hyperlink" Target="https://postila.ru/data/a4/fe/fc/8f/a4fefc8f154552be05d184de3935c30da7ece701cd0872430bf98bb34dc4a746.jpg" TargetMode="External"/><Relationship Id="rId3" Type="http://schemas.openxmlformats.org/officeDocument/2006/relationships/hyperlink" Target="https://cardboardtests.com/images/home/acorn.png" TargetMode="External"/><Relationship Id="rId7" Type="http://schemas.openxmlformats.org/officeDocument/2006/relationships/hyperlink" Target="https://i5.walmartimages.com/asr/c2882894-821f-4c94-886f-e911cd7449c4_1.42810934bd70620368a6569cb5c5ae5c.jpeg" TargetMode="External"/><Relationship Id="rId12" Type="http://schemas.openxmlformats.org/officeDocument/2006/relationships/hyperlink" Target="https://clevercookieme.files.wordpress.com/2014/11/1365767215_4.jpg" TargetMode="External"/><Relationship Id="rId2" Type="http://schemas.openxmlformats.org/officeDocument/2006/relationships/hyperlink" Target="https://fs-thb01.getcourse.ru/fileservice/file/thumbnail/h/bcbcf7e4de282e482ecee5628344c6da.jpg/s/s1200x/a/27502/sc/392" TargetMode="External"/><Relationship Id="rId1" Type="http://schemas.openxmlformats.org/officeDocument/2006/relationships/slideLayout" Target="../slideLayouts/slideLayout7.xml"/><Relationship Id="rId6" Type="http://schemas.openxmlformats.org/officeDocument/2006/relationships/hyperlink" Target="https://yt3.ggpht.com/ytc/AKedOLQW8a9sOoz0XXvWxnWmMiAdwqHP5OnBamPWKamf=s900-c-k-c0x00ffffff-no-rj" TargetMode="External"/><Relationship Id="rId11" Type="http://schemas.openxmlformats.org/officeDocument/2006/relationships/hyperlink" Target="https://cdn1.vectorstock.com/i/1000x1000/97/05/squirrel-shows-vector-8089705.jpg" TargetMode="External"/><Relationship Id="rId5" Type="http://schemas.openxmlformats.org/officeDocument/2006/relationships/hyperlink" Target="https://avatars.mds.yandex.net/i?id=58159c4498480387ae784b4c65f3f220942fed26-7973815-images-thumbs&amp;n=13" TargetMode="External"/><Relationship Id="rId10" Type="http://schemas.openxmlformats.org/officeDocument/2006/relationships/hyperlink" Target="https://pryzha.ru/wa-data/public/shop/products/13/07/30713/images/82579/82579.970.jpg" TargetMode="External"/><Relationship Id="rId4" Type="http://schemas.openxmlformats.org/officeDocument/2006/relationships/hyperlink" Target="https://img.cdn.schooljotter2.com/sampled/12597060/900/0/nocrop/" TargetMode="External"/><Relationship Id="rId9" Type="http://schemas.openxmlformats.org/officeDocument/2006/relationships/hyperlink" Target="https://avatars.dzeninfra.ru/get-zen_brief/6494091/pub_62da45d09d059c55fe04c167_62da4640df482c1fc864491d/scale_10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x-lines.ru/letters/i/cyrillicfancy/0573/436fd0/40/1/4n1pdy6ozzemiwcg4nhpbxsozzembwf54ggpbxqosdea6egosxeabwfo4n6pbxstomem5wf64gy7dysttoodregozmemzwfo4gy7dye.png"/>
          <p:cNvPicPr>
            <a:picLocks noChangeAspect="1" noChangeArrowheads="1"/>
          </p:cNvPicPr>
          <p:nvPr/>
        </p:nvPicPr>
        <p:blipFill>
          <a:blip r:embed="rId2" cstate="print"/>
          <a:srcRect/>
          <a:stretch>
            <a:fillRect/>
          </a:stretch>
        </p:blipFill>
        <p:spPr bwMode="auto">
          <a:xfrm>
            <a:off x="1944288" y="188640"/>
            <a:ext cx="5220000" cy="282162"/>
          </a:xfrm>
          <a:prstGeom prst="rect">
            <a:avLst/>
          </a:prstGeom>
          <a:noFill/>
        </p:spPr>
      </p:pic>
      <p:pic>
        <p:nvPicPr>
          <p:cNvPr id="3" name="Picture 2" descr="https://x-lines.ru/letters/i/cyrillicfancy/0691/c14c1f/30/1/4n1pbqgozzembwf74gy7bxsosmembwcxrdem8wcy4napbxgoz5eafwf74n9pdyqtomeaa.png"/>
          <p:cNvPicPr>
            <a:picLocks noChangeAspect="1" noChangeArrowheads="1"/>
          </p:cNvPicPr>
          <p:nvPr/>
        </p:nvPicPr>
        <p:blipFill>
          <a:blip r:embed="rId3" cstate="print"/>
          <a:srcRect/>
          <a:stretch>
            <a:fillRect/>
          </a:stretch>
        </p:blipFill>
        <p:spPr bwMode="auto">
          <a:xfrm>
            <a:off x="2747084" y="620688"/>
            <a:ext cx="3625116" cy="360000"/>
          </a:xfrm>
          <a:prstGeom prst="rect">
            <a:avLst/>
          </a:prstGeom>
          <a:noFill/>
        </p:spPr>
      </p:pic>
      <p:sp>
        <p:nvSpPr>
          <p:cNvPr id="5" name="Прямоугольник 4"/>
          <p:cNvSpPr/>
          <p:nvPr/>
        </p:nvSpPr>
        <p:spPr>
          <a:xfrm>
            <a:off x="2879812" y="6064260"/>
            <a:ext cx="3384376" cy="677108"/>
          </a:xfrm>
          <a:prstGeom prst="rect">
            <a:avLst/>
          </a:prstGeom>
        </p:spPr>
        <p:txBody>
          <a:bodyPr wrap="square">
            <a:spAutoFit/>
          </a:bodyPr>
          <a:lstStyle/>
          <a:p>
            <a:pPr algn="ctr"/>
            <a:r>
              <a:rPr lang="ru-RU" sz="12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Работу выполнила учитель начальных классов</a:t>
            </a:r>
          </a:p>
          <a:p>
            <a:pPr algn="ctr"/>
            <a:r>
              <a:rPr lang="ru-RU" sz="12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МОУ  </a:t>
            </a:r>
            <a:r>
              <a:rPr lang="ru-RU" sz="1200" b="1" dirty="0" err="1" smtClean="0">
                <a:solidFill>
                  <a:schemeClr val="accent2">
                    <a:lumMod val="50000"/>
                  </a:schemeClr>
                </a:solidFill>
                <a:effectLst>
                  <a:outerShdw blurRad="38100" dist="38100" dir="2700000" algn="tl">
                    <a:srgbClr val="000000">
                      <a:alpha val="43137"/>
                    </a:srgbClr>
                  </a:outerShdw>
                </a:effectLst>
                <a:latin typeface="Monotype Corsiva" pitchFamily="66" charset="0"/>
              </a:rPr>
              <a:t>Новкинская</a:t>
            </a:r>
            <a:r>
              <a:rPr lang="ru-RU" sz="12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 ООШ Владимирской области</a:t>
            </a:r>
          </a:p>
          <a:p>
            <a:pPr algn="ctr"/>
            <a:r>
              <a:rPr lang="ru-RU" sz="1400" b="1" dirty="0" err="1" smtClean="0">
                <a:solidFill>
                  <a:schemeClr val="accent2">
                    <a:lumMod val="50000"/>
                  </a:schemeClr>
                </a:solidFill>
                <a:effectLst>
                  <a:outerShdw blurRad="38100" dist="38100" dir="2700000" algn="tl">
                    <a:srgbClr val="000000">
                      <a:alpha val="43137"/>
                    </a:srgbClr>
                  </a:outerShdw>
                </a:effectLst>
                <a:latin typeface="Monotype Corsiva" pitchFamily="66" charset="0"/>
              </a:rPr>
              <a:t>Курова</a:t>
            </a:r>
            <a:r>
              <a:rPr lang="ru-RU" sz="14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 </a:t>
            </a:r>
            <a:r>
              <a:rPr lang="en-US" sz="14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 </a:t>
            </a:r>
            <a:r>
              <a:rPr lang="ru-RU" sz="1400" b="1" dirty="0" smtClean="0">
                <a:solidFill>
                  <a:schemeClr val="accent2">
                    <a:lumMod val="50000"/>
                  </a:schemeClr>
                </a:solidFill>
                <a:effectLst>
                  <a:outerShdw blurRad="38100" dist="38100" dir="2700000" algn="tl">
                    <a:srgbClr val="000000">
                      <a:alpha val="43137"/>
                    </a:srgbClr>
                  </a:outerShdw>
                </a:effectLst>
                <a:latin typeface="Monotype Corsiva" pitchFamily="66" charset="0"/>
              </a:rPr>
              <a:t>Татьяна Владимировна </a:t>
            </a:r>
            <a:endParaRPr lang="ru-RU" sz="1400" b="1" dirty="0">
              <a:solidFill>
                <a:schemeClr val="accent2">
                  <a:lumMod val="50000"/>
                </a:schemeClr>
              </a:solidFill>
              <a:effectLst>
                <a:outerShdw blurRad="38100" dist="38100" dir="2700000" algn="tl">
                  <a:srgbClr val="000000">
                    <a:alpha val="43137"/>
                  </a:srgbClr>
                </a:outerShdw>
              </a:effectLst>
              <a:latin typeface="Monotype Corsiva" pitchFamily="66" charset="0"/>
            </a:endParaRPr>
          </a:p>
        </p:txBody>
      </p:sp>
      <p:pic>
        <p:nvPicPr>
          <p:cNvPr id="6" name="Picture 4" descr="https://x-lines.ru/letters/i/cyrillicfancy/0739/5484ed/30/1/4nm7bcgozzea9wcn4nhpbpjygconyebwryonyebi.png"/>
          <p:cNvPicPr>
            <a:picLocks noChangeAspect="1" noChangeArrowheads="1"/>
          </p:cNvPicPr>
          <p:nvPr/>
        </p:nvPicPr>
        <p:blipFill>
          <a:blip r:embed="rId4" cstate="print"/>
          <a:srcRect r="34603"/>
          <a:stretch>
            <a:fillRect/>
          </a:stretch>
        </p:blipFill>
        <p:spPr bwMode="auto">
          <a:xfrm>
            <a:off x="3707904" y="1124744"/>
            <a:ext cx="1800200" cy="371475"/>
          </a:xfrm>
          <a:prstGeom prst="rect">
            <a:avLst/>
          </a:prstGeom>
          <a:noFill/>
        </p:spPr>
      </p:pic>
      <p:pic>
        <p:nvPicPr>
          <p:cNvPr id="10242" name="Picture 2" descr="https://x-lines.ru/letters/i/cyrillicfancy/1157/f25418/50/1/4ne7bpqozxemtwc84ggpbqbyrdemjwfi4n67ddgosxemo.png"/>
          <p:cNvPicPr>
            <a:picLocks noChangeAspect="1" noChangeArrowheads="1"/>
          </p:cNvPicPr>
          <p:nvPr/>
        </p:nvPicPr>
        <p:blipFill>
          <a:blip r:embed="rId5" cstate="print"/>
          <a:srcRect r="47605"/>
          <a:stretch>
            <a:fillRect/>
          </a:stretch>
        </p:blipFill>
        <p:spPr bwMode="auto">
          <a:xfrm>
            <a:off x="3419872" y="2060848"/>
            <a:ext cx="2520280" cy="571501"/>
          </a:xfrm>
          <a:prstGeom prst="rect">
            <a:avLst/>
          </a:prstGeom>
          <a:noFill/>
        </p:spPr>
      </p:pic>
      <p:pic>
        <p:nvPicPr>
          <p:cNvPr id="10244" name="Picture 4" descr="https://x-lines.ru/letters/i/cyrillicfancy/1157/f25418/50/1/4ne7bpqozxemtwc84ggpbqbyrdemjwfi4n67ddgosxemo.png"/>
          <p:cNvPicPr>
            <a:picLocks noChangeAspect="1" noChangeArrowheads="1"/>
          </p:cNvPicPr>
          <p:nvPr/>
        </p:nvPicPr>
        <p:blipFill>
          <a:blip r:embed="rId5" cstate="print"/>
          <a:srcRect l="54390" t="-7135"/>
          <a:stretch>
            <a:fillRect/>
          </a:stretch>
        </p:blipFill>
        <p:spPr bwMode="auto">
          <a:xfrm>
            <a:off x="3491880" y="2708920"/>
            <a:ext cx="2193900" cy="612279"/>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052736"/>
            <a:ext cx="7551712" cy="4708981"/>
          </a:xfrm>
          <a:prstGeom prst="rect">
            <a:avLst/>
          </a:prstGeom>
        </p:spPr>
        <p:txBody>
          <a:bodyPr wrap="square">
            <a:spAutoFit/>
          </a:bodyPr>
          <a:lstStyle/>
          <a:p>
            <a:r>
              <a:rPr lang="ru-RU" sz="2000" b="1" dirty="0" smtClean="0">
                <a:solidFill>
                  <a:srgbClr val="652E15"/>
                </a:solidFill>
                <a:latin typeface="Comic Sans MS" pitchFamily="66" charset="0"/>
              </a:rPr>
              <a:t>                       Дорогой друг!</a:t>
            </a:r>
          </a:p>
          <a:p>
            <a:pPr algn="just"/>
            <a:r>
              <a:rPr lang="ru-RU" sz="2000" b="1" dirty="0" smtClean="0">
                <a:solidFill>
                  <a:srgbClr val="652E15"/>
                </a:solidFill>
                <a:latin typeface="Comic Sans MS" pitchFamily="66" charset="0"/>
              </a:rPr>
              <a:t>     Для того чтобы быть успешным в обучении, ты должен прежде всего уметь работать с информацией: находить её, отделять нужное от ненужного, проверять факты, анализировать, обобщать и – что очень важно – перекладывать на собственный опыт. </a:t>
            </a:r>
          </a:p>
          <a:p>
            <a:pPr algn="just"/>
            <a:r>
              <a:rPr lang="ru-RU" sz="2000" b="1" dirty="0" smtClean="0">
                <a:solidFill>
                  <a:srgbClr val="652E15"/>
                </a:solidFill>
                <a:latin typeface="Comic Sans MS" pitchFamily="66" charset="0"/>
              </a:rPr>
              <a:t>     Функциональная грамотность – это способность применять знания, полученные в школе, для решения повседневных задач.</a:t>
            </a:r>
          </a:p>
          <a:p>
            <a:pPr algn="just"/>
            <a:r>
              <a:rPr lang="ru-RU" sz="2000" b="1" dirty="0" smtClean="0">
                <a:solidFill>
                  <a:srgbClr val="652E15"/>
                </a:solidFill>
                <a:latin typeface="Comic Sans MS" pitchFamily="66" charset="0"/>
              </a:rPr>
              <a:t>      Раздел «Финансовая грамотность»  вместе с литературными персонажами ты узнаешь, что такое «деньги» и «финансы», поможешь героям правильно совершать покупки и оказывать услуги, планировать расходы и доходы.</a:t>
            </a:r>
          </a:p>
          <a:p>
            <a:pPr algn="just"/>
            <a:r>
              <a:rPr lang="ru-RU" sz="2000" b="1" dirty="0" smtClean="0">
                <a:solidFill>
                  <a:srgbClr val="652E15"/>
                </a:solidFill>
                <a:latin typeface="Comic Sans MS" pitchFamily="66" charset="0"/>
              </a:rPr>
              <a:t>                        Желаю удачи!</a:t>
            </a:r>
            <a:endParaRPr lang="ru-RU" sz="2000" b="1" dirty="0">
              <a:solidFill>
                <a:srgbClr val="652E15"/>
              </a:solidFill>
              <a:latin typeface="Comic Sans MS" pitchFamily="66" charset="0"/>
            </a:endParaRPr>
          </a:p>
        </p:txBody>
      </p:sp>
      <p:sp>
        <p:nvSpPr>
          <p:cNvPr id="3" name="Нашивка 2">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l="8429" t="35951" r="33334" b="51615"/>
          <a:stretch>
            <a:fillRect/>
          </a:stretch>
        </p:blipFill>
        <p:spPr bwMode="auto">
          <a:xfrm>
            <a:off x="1907704" y="3573016"/>
            <a:ext cx="4284476" cy="1224136"/>
          </a:xfrm>
          <a:prstGeom prst="rect">
            <a:avLst/>
          </a:prstGeom>
          <a:noFill/>
          <a:ln w="9525">
            <a:solidFill>
              <a:schemeClr val="accent3">
                <a:lumMod val="75000"/>
              </a:schemeClr>
            </a:solidFill>
            <a:miter lim="800000"/>
            <a:headEnd/>
            <a:tailEnd/>
          </a:ln>
        </p:spPr>
      </p:pic>
      <p:sp>
        <p:nvSpPr>
          <p:cNvPr id="3" name="TextBox 2"/>
          <p:cNvSpPr txBox="1"/>
          <p:nvPr/>
        </p:nvSpPr>
        <p:spPr>
          <a:xfrm>
            <a:off x="359532" y="188640"/>
            <a:ext cx="8424936" cy="1200329"/>
          </a:xfrm>
          <a:prstGeom prst="rect">
            <a:avLst/>
          </a:prstGeom>
          <a:noFill/>
          <a:ln w="19050">
            <a:solidFill>
              <a:srgbClr val="00B050"/>
            </a:solidFill>
            <a:prstDash val="dash"/>
          </a:ln>
        </p:spPr>
        <p:txBody>
          <a:bodyPr wrap="square" rtlCol="0">
            <a:spAutoFit/>
          </a:bodyPr>
          <a:lstStyle/>
          <a:p>
            <a:pPr algn="just"/>
            <a:r>
              <a:rPr lang="ru-RU" b="1" dirty="0" smtClean="0">
                <a:latin typeface="Times New Roman" pitchFamily="18" charset="0"/>
                <a:cs typeface="Times New Roman" pitchFamily="18" charset="0"/>
              </a:rPr>
              <a:t>    Одна белочка очень любила собирать грибы. Среди всех белок старого леса она считалась знатоком грибных мест, и поэтому каждый год заготавливала огромное количество грибов. И вот однажды она решила обменять свои грибы на другие лакомства…</a:t>
            </a:r>
            <a:endParaRPr lang="ru-RU" b="1" dirty="0">
              <a:latin typeface="Times New Roman" pitchFamily="18" charset="0"/>
              <a:cs typeface="Times New Roman" pitchFamily="18" charset="0"/>
            </a:endParaRPr>
          </a:p>
        </p:txBody>
      </p:sp>
      <p:sp>
        <p:nvSpPr>
          <p:cNvPr id="4" name="TextBox 3"/>
          <p:cNvSpPr txBox="1"/>
          <p:nvPr/>
        </p:nvSpPr>
        <p:spPr>
          <a:xfrm>
            <a:off x="3779912" y="1412776"/>
            <a:ext cx="1584176" cy="400110"/>
          </a:xfrm>
          <a:prstGeom prst="rect">
            <a:avLst/>
          </a:prstGeom>
          <a:noFill/>
          <a:ln>
            <a:noFill/>
          </a:ln>
        </p:spPr>
        <p:txBody>
          <a:bodyPr wrap="square" rtlCol="0">
            <a:spAutoFit/>
          </a:bodyPr>
          <a:lstStyle/>
          <a:p>
            <a:pPr algn="ctr"/>
            <a:r>
              <a:rPr lang="ru-RU" sz="2000" b="1" dirty="0" smtClean="0">
                <a:solidFill>
                  <a:schemeClr val="accent3">
                    <a:lumMod val="50000"/>
                  </a:schemeClr>
                </a:solidFill>
                <a:latin typeface="Comic Sans MS" pitchFamily="66" charset="0"/>
              </a:rPr>
              <a:t>Задание 1</a:t>
            </a:r>
            <a:endParaRPr lang="ru-RU" sz="2000" b="1" dirty="0">
              <a:solidFill>
                <a:schemeClr val="accent3">
                  <a:lumMod val="50000"/>
                </a:schemeClr>
              </a:solidFill>
              <a:latin typeface="Comic Sans MS" pitchFamily="66" charset="0"/>
            </a:endParaRPr>
          </a:p>
        </p:txBody>
      </p:sp>
      <p:sp>
        <p:nvSpPr>
          <p:cNvPr id="5" name="TextBox 4"/>
          <p:cNvSpPr txBox="1"/>
          <p:nvPr/>
        </p:nvSpPr>
        <p:spPr>
          <a:xfrm>
            <a:off x="395536" y="1700808"/>
            <a:ext cx="8424936" cy="1200329"/>
          </a:xfrm>
          <a:prstGeom prst="rect">
            <a:avLst/>
          </a:prstGeom>
          <a:noFill/>
        </p:spPr>
        <p:txBody>
          <a:bodyPr wrap="square" rtlCol="0">
            <a:spAutoFit/>
          </a:bodyPr>
          <a:lstStyle/>
          <a:p>
            <a:r>
              <a:rPr lang="ru-RU" b="1" dirty="0" smtClean="0">
                <a:solidFill>
                  <a:srgbClr val="652E15"/>
                </a:solidFill>
              </a:rPr>
              <a:t>     Отправилась белочка к своей соседке.</a:t>
            </a:r>
          </a:p>
          <a:p>
            <a:pPr>
              <a:buFontTx/>
              <a:buChar char="-"/>
            </a:pPr>
            <a:r>
              <a:rPr lang="ru-RU" b="1" dirty="0" smtClean="0">
                <a:solidFill>
                  <a:srgbClr val="652E15"/>
                </a:solidFill>
              </a:rPr>
              <a:t> Здравствуй соседка, - говорит белочка, - слышала я, что у тебя орешки и жёлуди, а у меня грибов много. Давай поменяемся!</a:t>
            </a:r>
          </a:p>
          <a:p>
            <a:pPr>
              <a:buFontTx/>
              <a:buChar char="-"/>
            </a:pPr>
            <a:r>
              <a:rPr lang="ru-RU" b="1" dirty="0" smtClean="0">
                <a:solidFill>
                  <a:srgbClr val="652E15"/>
                </a:solidFill>
              </a:rPr>
              <a:t> Хорошо. За один грибочек я могу тебе дать 4 жёлудя или 5 орешков.</a:t>
            </a:r>
            <a:endParaRPr lang="ru-RU" b="1" dirty="0">
              <a:solidFill>
                <a:srgbClr val="652E15"/>
              </a:solidFill>
            </a:endParaRPr>
          </a:p>
        </p:txBody>
      </p:sp>
      <p:sp>
        <p:nvSpPr>
          <p:cNvPr id="6" name="TextBox 5"/>
          <p:cNvSpPr txBox="1"/>
          <p:nvPr/>
        </p:nvSpPr>
        <p:spPr>
          <a:xfrm>
            <a:off x="251520" y="2924944"/>
            <a:ext cx="8568952"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     Проиллюстрируй, какой обмен хотят совершить белочки. Закрась нужное количество грибов, желудей и орехов.</a:t>
            </a:r>
            <a:endParaRPr lang="ru-RU" b="1" dirty="0">
              <a:solidFill>
                <a:schemeClr val="accent2">
                  <a:lumMod val="50000"/>
                </a:schemeClr>
              </a:solidFill>
              <a:latin typeface="Comic Sans MS" pitchFamily="66" charset="0"/>
            </a:endParaRPr>
          </a:p>
        </p:txBody>
      </p:sp>
      <p:graphicFrame>
        <p:nvGraphicFramePr>
          <p:cNvPr id="7" name="Таблица 6"/>
          <p:cNvGraphicFramePr>
            <a:graphicFrameLocks noGrp="1"/>
          </p:cNvGraphicFramePr>
          <p:nvPr/>
        </p:nvGraphicFramePr>
        <p:xfrm>
          <a:off x="1860376" y="5556840"/>
          <a:ext cx="6096000" cy="1112520"/>
        </p:xfrm>
        <a:graphic>
          <a:graphicData uri="http://schemas.openxmlformats.org/drawingml/2006/table">
            <a:tbl>
              <a:tblPr firstRow="1" bandRow="1">
                <a:tableStyleId>{F5AB1C69-6EDB-4FF4-983F-18BD219EF322}</a:tableStyleId>
              </a:tblPr>
              <a:tblGrid>
                <a:gridCol w="1219200"/>
                <a:gridCol w="1219200"/>
                <a:gridCol w="1219200"/>
                <a:gridCol w="1219200"/>
                <a:gridCol w="1219200"/>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1 вариант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2 вариант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3 вариант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4 вариант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b="1" dirty="0" smtClean="0"/>
                        <a:t>Орехи</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b="1" dirty="0" smtClean="0"/>
                        <a:t>Жёлуди</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51520" y="4870901"/>
            <a:ext cx="8640960"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Предложи варианты обмена грибов на жёлуди и орехи, если известно, что белочка хочет поменять 3 гриба.</a:t>
            </a:r>
            <a:endParaRPr lang="ru-RU" b="1" dirty="0">
              <a:solidFill>
                <a:schemeClr val="accent2">
                  <a:lumMod val="50000"/>
                </a:schemeClr>
              </a:solidFill>
              <a:latin typeface="Comic Sans MS" pitchFamily="66" charset="0"/>
            </a:endParaRPr>
          </a:p>
        </p:txBody>
      </p:sp>
      <p:sp>
        <p:nvSpPr>
          <p:cNvPr id="3076" name="AutoShape 4" descr="https://yt3.ggpht.com/ytc/AKedOLQW8a9sOoz0XXvWxnWmMiAdwqHP5OnBamPWKamf=s900-c-k-c0x00ffffff-no-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Прямоугольник 24"/>
          <p:cNvSpPr/>
          <p:nvPr/>
        </p:nvSpPr>
        <p:spPr>
          <a:xfrm>
            <a:off x="3059832" y="3645024"/>
            <a:ext cx="2520280" cy="5040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2" descr="https://img.cdn.schooljotter2.com/sampled/12597060/900/0/nocrop/"/>
          <p:cNvPicPr>
            <a:picLocks noChangeAspect="1" noChangeArrowheads="1"/>
          </p:cNvPicPr>
          <p:nvPr/>
        </p:nvPicPr>
        <p:blipFill>
          <a:blip r:embed="rId3" cstate="print">
            <a:clrChange>
              <a:clrFrom>
                <a:srgbClr val="FFFFFF"/>
              </a:clrFrom>
              <a:clrTo>
                <a:srgbClr val="FFFFFF">
                  <a:alpha val="0"/>
                </a:srgbClr>
              </a:clrTo>
            </a:clrChange>
          </a:blip>
          <a:srcRect l="26293" t="9953" r="31638" b="27010"/>
          <a:stretch>
            <a:fillRect/>
          </a:stretch>
        </p:blipFill>
        <p:spPr bwMode="auto">
          <a:xfrm>
            <a:off x="2987824" y="3573016"/>
            <a:ext cx="432048" cy="575936"/>
          </a:xfrm>
          <a:prstGeom prst="rect">
            <a:avLst/>
          </a:prstGeom>
          <a:noFill/>
        </p:spPr>
      </p:pic>
      <p:pic>
        <p:nvPicPr>
          <p:cNvPr id="28" name="Picture 2" descr="https://img.cdn.schooljotter2.com/sampled/12597060/900/0/nocrop/"/>
          <p:cNvPicPr>
            <a:picLocks noChangeAspect="1" noChangeArrowheads="1"/>
          </p:cNvPicPr>
          <p:nvPr/>
        </p:nvPicPr>
        <p:blipFill>
          <a:blip r:embed="rId3" cstate="print">
            <a:clrChange>
              <a:clrFrom>
                <a:srgbClr val="FFFFFF"/>
              </a:clrFrom>
              <a:clrTo>
                <a:srgbClr val="FFFFFF">
                  <a:alpha val="0"/>
                </a:srgbClr>
              </a:clrTo>
            </a:clrChange>
          </a:blip>
          <a:srcRect l="26293" t="9953" r="31638" b="27010"/>
          <a:stretch>
            <a:fillRect/>
          </a:stretch>
        </p:blipFill>
        <p:spPr bwMode="auto">
          <a:xfrm>
            <a:off x="3419872" y="3573016"/>
            <a:ext cx="432048" cy="576000"/>
          </a:xfrm>
          <a:prstGeom prst="rect">
            <a:avLst/>
          </a:prstGeom>
          <a:noFill/>
        </p:spPr>
      </p:pic>
      <p:pic>
        <p:nvPicPr>
          <p:cNvPr id="29" name="Picture 2" descr="https://img.cdn.schooljotter2.com/sampled/12597060/900/0/nocrop/"/>
          <p:cNvPicPr>
            <a:picLocks noChangeAspect="1" noChangeArrowheads="1"/>
          </p:cNvPicPr>
          <p:nvPr/>
        </p:nvPicPr>
        <p:blipFill>
          <a:blip r:embed="rId3" cstate="print">
            <a:clrChange>
              <a:clrFrom>
                <a:srgbClr val="FFFFFF"/>
              </a:clrFrom>
              <a:clrTo>
                <a:srgbClr val="FFFFFF">
                  <a:alpha val="0"/>
                </a:srgbClr>
              </a:clrTo>
            </a:clrChange>
          </a:blip>
          <a:srcRect l="26293" t="9953" r="31638" b="27010"/>
          <a:stretch>
            <a:fillRect/>
          </a:stretch>
        </p:blipFill>
        <p:spPr bwMode="auto">
          <a:xfrm>
            <a:off x="3851920" y="3573016"/>
            <a:ext cx="432048" cy="576000"/>
          </a:xfrm>
          <a:prstGeom prst="rect">
            <a:avLst/>
          </a:prstGeom>
          <a:noFill/>
        </p:spPr>
      </p:pic>
      <p:pic>
        <p:nvPicPr>
          <p:cNvPr id="30" name="Picture 2" descr="https://img.cdn.schooljotter2.com/sampled/12597060/900/0/nocrop/"/>
          <p:cNvPicPr>
            <a:picLocks noChangeAspect="1" noChangeArrowheads="1"/>
          </p:cNvPicPr>
          <p:nvPr/>
        </p:nvPicPr>
        <p:blipFill>
          <a:blip r:embed="rId3" cstate="print">
            <a:clrChange>
              <a:clrFrom>
                <a:srgbClr val="FFFFFF"/>
              </a:clrFrom>
              <a:clrTo>
                <a:srgbClr val="FFFFFF">
                  <a:alpha val="0"/>
                </a:srgbClr>
              </a:clrTo>
            </a:clrChange>
          </a:blip>
          <a:srcRect l="26293" t="9953" r="31638" b="27010"/>
          <a:stretch>
            <a:fillRect/>
          </a:stretch>
        </p:blipFill>
        <p:spPr bwMode="auto">
          <a:xfrm>
            <a:off x="4283968" y="3573016"/>
            <a:ext cx="432048" cy="576000"/>
          </a:xfrm>
          <a:prstGeom prst="rect">
            <a:avLst/>
          </a:prstGeom>
          <a:noFill/>
        </p:spPr>
      </p:pic>
      <p:sp>
        <p:nvSpPr>
          <p:cNvPr id="31" name="Прямоугольник 30"/>
          <p:cNvSpPr/>
          <p:nvPr/>
        </p:nvSpPr>
        <p:spPr>
          <a:xfrm>
            <a:off x="3059832" y="4221088"/>
            <a:ext cx="2520280" cy="5760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4221088"/>
            <a:ext cx="453600" cy="504000"/>
          </a:xfrm>
          <a:prstGeom prst="rect">
            <a:avLst/>
          </a:prstGeom>
          <a:noFill/>
          <a:ln w="9525">
            <a:noFill/>
            <a:miter lim="800000"/>
            <a:headEnd/>
            <a:tailEnd/>
          </a:ln>
        </p:spPr>
      </p:pic>
      <p:pic>
        <p:nvPicPr>
          <p:cNvPr id="3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4221088"/>
            <a:ext cx="453600" cy="504000"/>
          </a:xfrm>
          <a:prstGeom prst="rect">
            <a:avLst/>
          </a:prstGeom>
          <a:noFill/>
          <a:ln w="9525">
            <a:noFill/>
            <a:miter lim="800000"/>
            <a:headEnd/>
            <a:tailEnd/>
          </a:ln>
        </p:spPr>
      </p:pic>
      <p:pic>
        <p:nvPicPr>
          <p:cNvPr id="3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67944" y="4221088"/>
            <a:ext cx="453600" cy="504000"/>
          </a:xfrm>
          <a:prstGeom prst="rect">
            <a:avLst/>
          </a:prstGeom>
          <a:noFill/>
          <a:ln w="9525">
            <a:noFill/>
            <a:miter lim="800000"/>
            <a:headEnd/>
            <a:tailEnd/>
          </a:ln>
        </p:spPr>
      </p:pic>
      <p:pic>
        <p:nvPicPr>
          <p:cNvPr id="3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4221088"/>
            <a:ext cx="453600" cy="504000"/>
          </a:xfrm>
          <a:prstGeom prst="rect">
            <a:avLst/>
          </a:prstGeom>
          <a:noFill/>
          <a:ln w="9525">
            <a:noFill/>
            <a:miter lim="800000"/>
            <a:headEnd/>
            <a:tailEnd/>
          </a:ln>
        </p:spPr>
      </p:pic>
      <p:pic>
        <p:nvPicPr>
          <p:cNvPr id="3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4221088"/>
            <a:ext cx="453600" cy="504000"/>
          </a:xfrm>
          <a:prstGeom prst="rect">
            <a:avLst/>
          </a:prstGeom>
          <a:noFill/>
          <a:ln w="9525">
            <a:noFill/>
            <a:miter lim="800000"/>
            <a:headEnd/>
            <a:tailEnd/>
          </a:ln>
        </p:spPr>
      </p:pic>
      <p:sp>
        <p:nvSpPr>
          <p:cNvPr id="37" name="Скругленный прямоугольник 36">
            <a:hlinkClick r:id="" action="ppaction://noaction">
              <a:snd r:embed="rId6" name="voltage.wav"/>
            </a:hlinkClick>
          </p:cNvPr>
          <p:cNvSpPr/>
          <p:nvPr/>
        </p:nvSpPr>
        <p:spPr>
          <a:xfrm>
            <a:off x="4716016" y="3645024"/>
            <a:ext cx="360040" cy="5040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a:hlinkClick r:id="" action="ppaction://noaction">
              <a:snd r:embed="rId6" name="voltage.wav"/>
            </a:hlinkClick>
          </p:cNvPr>
          <p:cNvSpPr/>
          <p:nvPr/>
        </p:nvSpPr>
        <p:spPr>
          <a:xfrm>
            <a:off x="5148064" y="3645024"/>
            <a:ext cx="360040" cy="5040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кругленный прямоугольник 38">
            <a:hlinkClick r:id="" action="ppaction://noaction">
              <a:snd r:embed="rId6" name="voltage.wav"/>
            </a:hlinkClick>
          </p:cNvPr>
          <p:cNvSpPr/>
          <p:nvPr/>
        </p:nvSpPr>
        <p:spPr>
          <a:xfrm>
            <a:off x="5580112" y="4221088"/>
            <a:ext cx="432048" cy="5040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1979712" y="3645024"/>
            <a:ext cx="432048" cy="5760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2" name="Picture 3"/>
          <p:cNvPicPr>
            <a:picLocks noChangeAspect="1" noChangeArrowheads="1"/>
          </p:cNvPicPr>
          <p:nvPr/>
        </p:nvPicPr>
        <p:blipFill>
          <a:blip r:embed="rId7" cstate="print">
            <a:clrChange>
              <a:clrFrom>
                <a:srgbClr val="FEFEFE"/>
              </a:clrFrom>
              <a:clrTo>
                <a:srgbClr val="FEFEFE">
                  <a:alpha val="0"/>
                </a:srgbClr>
              </a:clrTo>
            </a:clrChange>
          </a:blip>
          <a:srcRect l="22884" t="1501" r="69835" b="93244"/>
          <a:stretch>
            <a:fillRect/>
          </a:stretch>
        </p:blipFill>
        <p:spPr bwMode="auto">
          <a:xfrm>
            <a:off x="1907704" y="3645024"/>
            <a:ext cx="540000" cy="540000"/>
          </a:xfrm>
          <a:prstGeom prst="rect">
            <a:avLst/>
          </a:prstGeom>
          <a:noFill/>
          <a:ln w="9525">
            <a:noFill/>
            <a:miter lim="800000"/>
            <a:headEnd/>
            <a:tailEnd/>
          </a:ln>
        </p:spPr>
      </p:pic>
      <p:sp>
        <p:nvSpPr>
          <p:cNvPr id="44" name="Прямоугольник 43"/>
          <p:cNvSpPr/>
          <p:nvPr/>
        </p:nvSpPr>
        <p:spPr>
          <a:xfrm>
            <a:off x="1979712" y="4293096"/>
            <a:ext cx="396000" cy="5040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 name="Picture 3"/>
          <p:cNvPicPr>
            <a:picLocks noChangeAspect="1" noChangeArrowheads="1"/>
          </p:cNvPicPr>
          <p:nvPr/>
        </p:nvPicPr>
        <p:blipFill>
          <a:blip r:embed="rId7" cstate="print">
            <a:clrChange>
              <a:clrFrom>
                <a:srgbClr val="FEFEFE"/>
              </a:clrFrom>
              <a:clrTo>
                <a:srgbClr val="FEFEFE">
                  <a:alpha val="0"/>
                </a:srgbClr>
              </a:clrTo>
            </a:clrChange>
          </a:blip>
          <a:srcRect l="22884" t="1501" r="69835" b="93244"/>
          <a:stretch>
            <a:fillRect/>
          </a:stretch>
        </p:blipFill>
        <p:spPr bwMode="auto">
          <a:xfrm>
            <a:off x="1907704" y="4221088"/>
            <a:ext cx="540000" cy="540000"/>
          </a:xfrm>
          <a:prstGeom prst="rect">
            <a:avLst/>
          </a:prstGeom>
          <a:noFill/>
          <a:ln w="9525">
            <a:noFill/>
            <a:miter lim="800000"/>
            <a:headEnd/>
            <a:tailEnd/>
          </a:ln>
        </p:spPr>
      </p:pic>
      <p:sp>
        <p:nvSpPr>
          <p:cNvPr id="46" name="Скругленный прямоугольник 45">
            <a:hlinkClick r:id="" action="ppaction://noaction">
              <a:snd r:embed="rId6" name="voltage.wav"/>
            </a:hlinkClick>
          </p:cNvPr>
          <p:cNvSpPr/>
          <p:nvPr/>
        </p:nvSpPr>
        <p:spPr>
          <a:xfrm>
            <a:off x="2483808" y="3717032"/>
            <a:ext cx="360000" cy="5040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46">
            <a:hlinkClick r:id="" action="ppaction://noaction">
              <a:snd r:embed="rId6" name="voltage.wav"/>
            </a:hlinkClick>
          </p:cNvPr>
          <p:cNvSpPr/>
          <p:nvPr/>
        </p:nvSpPr>
        <p:spPr>
          <a:xfrm>
            <a:off x="2483768" y="4221088"/>
            <a:ext cx="360040" cy="5040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кругленный прямоугольник 39"/>
          <p:cNvSpPr/>
          <p:nvPr/>
        </p:nvSpPr>
        <p:spPr>
          <a:xfrm>
            <a:off x="3300536" y="5985312"/>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15</a:t>
            </a:r>
            <a:endParaRPr lang="ru-RU" sz="2000" b="1" dirty="0">
              <a:solidFill>
                <a:schemeClr val="tx1"/>
              </a:solidFill>
            </a:endParaRPr>
          </a:p>
        </p:txBody>
      </p:sp>
      <p:sp>
        <p:nvSpPr>
          <p:cNvPr id="43" name="Скругленный прямоугольник 42"/>
          <p:cNvSpPr/>
          <p:nvPr/>
        </p:nvSpPr>
        <p:spPr>
          <a:xfrm>
            <a:off x="3300536" y="6381328"/>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0</a:t>
            </a:r>
            <a:endParaRPr lang="ru-RU" sz="2000" b="1" dirty="0">
              <a:solidFill>
                <a:schemeClr val="tx1"/>
              </a:solidFill>
            </a:endParaRPr>
          </a:p>
        </p:txBody>
      </p:sp>
      <p:sp>
        <p:nvSpPr>
          <p:cNvPr id="48" name="Скругленный прямоугольник 47"/>
          <p:cNvSpPr/>
          <p:nvPr/>
        </p:nvSpPr>
        <p:spPr>
          <a:xfrm>
            <a:off x="4524752" y="5985312"/>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10</a:t>
            </a:r>
            <a:endParaRPr lang="ru-RU" sz="2000" b="1" dirty="0">
              <a:solidFill>
                <a:schemeClr val="tx1"/>
              </a:solidFill>
            </a:endParaRPr>
          </a:p>
        </p:txBody>
      </p:sp>
      <p:sp>
        <p:nvSpPr>
          <p:cNvPr id="49" name="Скругленный прямоугольник 48"/>
          <p:cNvSpPr/>
          <p:nvPr/>
        </p:nvSpPr>
        <p:spPr>
          <a:xfrm>
            <a:off x="4524752" y="6381328"/>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4</a:t>
            </a:r>
            <a:endParaRPr lang="ru-RU" sz="2000" b="1" dirty="0">
              <a:solidFill>
                <a:schemeClr val="tx1"/>
              </a:solidFill>
            </a:endParaRPr>
          </a:p>
        </p:txBody>
      </p:sp>
      <p:sp>
        <p:nvSpPr>
          <p:cNvPr id="50" name="Скругленный прямоугольник 49"/>
          <p:cNvSpPr/>
          <p:nvPr/>
        </p:nvSpPr>
        <p:spPr>
          <a:xfrm>
            <a:off x="5748808" y="5985312"/>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5</a:t>
            </a:r>
            <a:endParaRPr lang="ru-RU" sz="2000" b="1" dirty="0">
              <a:solidFill>
                <a:schemeClr val="tx1"/>
              </a:solidFill>
            </a:endParaRPr>
          </a:p>
        </p:txBody>
      </p:sp>
      <p:sp>
        <p:nvSpPr>
          <p:cNvPr id="51" name="Скругленный прямоугольник 50"/>
          <p:cNvSpPr/>
          <p:nvPr/>
        </p:nvSpPr>
        <p:spPr>
          <a:xfrm>
            <a:off x="5748808" y="6381328"/>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8</a:t>
            </a:r>
            <a:endParaRPr lang="ru-RU" sz="2000" b="1" dirty="0">
              <a:solidFill>
                <a:schemeClr val="tx1"/>
              </a:solidFill>
            </a:endParaRPr>
          </a:p>
        </p:txBody>
      </p:sp>
      <p:sp>
        <p:nvSpPr>
          <p:cNvPr id="52" name="Скругленный прямоугольник 51"/>
          <p:cNvSpPr/>
          <p:nvPr/>
        </p:nvSpPr>
        <p:spPr>
          <a:xfrm>
            <a:off x="6973024" y="5985312"/>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0</a:t>
            </a:r>
            <a:endParaRPr lang="ru-RU" sz="2000" b="1" dirty="0">
              <a:solidFill>
                <a:schemeClr val="tx1"/>
              </a:solidFill>
            </a:endParaRPr>
          </a:p>
        </p:txBody>
      </p:sp>
      <p:sp>
        <p:nvSpPr>
          <p:cNvPr id="53" name="Скругленный прямоугольник 52"/>
          <p:cNvSpPr/>
          <p:nvPr/>
        </p:nvSpPr>
        <p:spPr>
          <a:xfrm>
            <a:off x="6973024" y="6381328"/>
            <a:ext cx="720000" cy="252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12</a:t>
            </a:r>
            <a:endParaRPr lang="ru-RU" sz="2000" b="1" dirty="0">
              <a:solidFill>
                <a:schemeClr val="tx1"/>
              </a:solidFill>
            </a:endParaRPr>
          </a:p>
        </p:txBody>
      </p:sp>
      <p:sp>
        <p:nvSpPr>
          <p:cNvPr id="9218" name="AutoShape 2" descr="https://st2.depositphotos.com/7760196/10587/i/950/depositphotos_105872058-stock-photo-squirrel-nut-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 name="Picture 2" descr="https://pryzha.ru/wa-data/public/shop/products/13/07/30713/images/82579/82579.970.jpg"/>
          <p:cNvPicPr>
            <a:picLocks noChangeAspect="1" noChangeArrowheads="1"/>
          </p:cNvPicPr>
          <p:nvPr/>
        </p:nvPicPr>
        <p:blipFill>
          <a:blip r:embed="rId8" cstate="print">
            <a:clrChange>
              <a:clrFrom>
                <a:srgbClr val="FFFFFF"/>
              </a:clrFrom>
              <a:clrTo>
                <a:srgbClr val="FFFFFF">
                  <a:alpha val="0"/>
                </a:srgbClr>
              </a:clrTo>
            </a:clrChange>
          </a:blip>
          <a:srcRect l="21679" t="4901" r="5840" b="19133"/>
          <a:stretch>
            <a:fillRect/>
          </a:stretch>
        </p:blipFill>
        <p:spPr bwMode="auto">
          <a:xfrm flipH="1">
            <a:off x="6420548" y="3134774"/>
            <a:ext cx="2399924" cy="1806394"/>
          </a:xfrm>
          <a:prstGeom prst="rect">
            <a:avLst/>
          </a:prstGeom>
          <a:noFill/>
        </p:spPr>
      </p:pic>
      <p:pic>
        <p:nvPicPr>
          <p:cNvPr id="55" name="Picture 10" descr="https://clevercookieme.files.wordpress.com/2014/11/1365767215_4.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flipH="1">
            <a:off x="293127" y="5489848"/>
            <a:ext cx="1219153" cy="1251520"/>
          </a:xfrm>
          <a:prstGeom prst="rect">
            <a:avLst/>
          </a:prstGeom>
          <a:noFill/>
        </p:spPr>
      </p:pic>
      <p:sp>
        <p:nvSpPr>
          <p:cNvPr id="56" name="Нашивка 55">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TextBox 3"/>
          <p:cNvSpPr txBox="1"/>
          <p:nvPr/>
        </p:nvSpPr>
        <p:spPr>
          <a:xfrm>
            <a:off x="1295696" y="4005064"/>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3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41"/>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45" restart="whenNotActive" fill="hold" evtFilter="cancelBubble" nodeType="interactiveSeq">
                <p:stCondLst>
                  <p:cond evt="onClick" delay="0">
                    <p:tgtEl>
                      <p:spTgt spid="44"/>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wipe(left)">
                                      <p:cBhvr>
                                        <p:cTn id="61" dur="500"/>
                                        <p:tgtEl>
                                          <p:spTgt spid="43">
                                            <p:txEl>
                                              <p:pRg st="0" end="0"/>
                                            </p:txEl>
                                          </p:spTgt>
                                        </p:tgtEl>
                                      </p:cBhvr>
                                    </p:animEffec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8"/>
                    </p:tgtEl>
                  </p:cond>
                </p:stCondLst>
                <p:endSync evt="end" delay="0">
                  <p:rtn val="all"/>
                </p:endSync>
                <p:childTnLst>
                  <p:par>
                    <p:cTn id="63" fill="hold">
                      <p:stCondLst>
                        <p:cond delay="0"/>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wipe(left)">
                                      <p:cBhvr>
                                        <p:cTn id="67" dur="500"/>
                                        <p:tgtEl>
                                          <p:spTgt spid="48">
                                            <p:txEl>
                                              <p:pRg st="0" end="0"/>
                                            </p:txEl>
                                          </p:spTgt>
                                        </p:tgtEl>
                                      </p:cBhvr>
                                    </p:animEffect>
                                  </p:childTnLst>
                                </p:cTn>
                              </p:par>
                            </p:childTnLst>
                          </p:cTn>
                        </p:par>
                      </p:childTnLst>
                    </p:cTn>
                  </p:par>
                </p:childTnLst>
              </p:cTn>
              <p:nextCondLst>
                <p:cond evt="onClick" delay="0">
                  <p:tgtEl>
                    <p:spTgt spid="48"/>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9">
                                            <p:txEl>
                                              <p:pRg st="0" end="0"/>
                                            </p:txEl>
                                          </p:spTgt>
                                        </p:tgtEl>
                                        <p:attrNameLst>
                                          <p:attrName>style.visibility</p:attrName>
                                        </p:attrNameLst>
                                      </p:cBhvr>
                                      <p:to>
                                        <p:strVal val="visible"/>
                                      </p:to>
                                    </p:set>
                                    <p:animEffect transition="in" filter="wipe(left)">
                                      <p:cBhvr>
                                        <p:cTn id="73" dur="500"/>
                                        <p:tgtEl>
                                          <p:spTgt spid="49">
                                            <p:txEl>
                                              <p:pRg st="0" end="0"/>
                                            </p:txEl>
                                          </p:spTgt>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0">
                                            <p:txEl>
                                              <p:pRg st="0" end="0"/>
                                            </p:txEl>
                                          </p:spTgt>
                                        </p:tgtEl>
                                        <p:attrNameLst>
                                          <p:attrName>style.visibility</p:attrName>
                                        </p:attrNameLst>
                                      </p:cBhvr>
                                      <p:to>
                                        <p:strVal val="visible"/>
                                      </p:to>
                                    </p:set>
                                    <p:animEffect transition="in" filter="wipe(left)">
                                      <p:cBhvr>
                                        <p:cTn id="79" dur="500"/>
                                        <p:tgtEl>
                                          <p:spTgt spid="50">
                                            <p:txEl>
                                              <p:pRg st="0" end="0"/>
                                            </p:txEl>
                                          </p:spTgt>
                                        </p:tgtEl>
                                      </p:cBhvr>
                                    </p:animEffect>
                                  </p:childTnLst>
                                </p:cTn>
                              </p:par>
                            </p:childTnLst>
                          </p:cTn>
                        </p:par>
                      </p:childTnLst>
                    </p:cTn>
                  </p:par>
                </p:childTnLst>
              </p:cTn>
              <p:nextCondLst>
                <p:cond evt="onClick" delay="0">
                  <p:tgtEl>
                    <p:spTgt spid="50"/>
                  </p:tgtEl>
                </p:cond>
              </p:nextCondLst>
            </p:seq>
            <p:seq concurrent="1" nextAc="seek">
              <p:cTn id="80" restart="whenNotActive" fill="hold" evtFilter="cancelBubble" nodeType="interactiveSeq">
                <p:stCondLst>
                  <p:cond evt="onClick" delay="0">
                    <p:tgtEl>
                      <p:spTgt spid="51"/>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wipe(left)">
                                      <p:cBhvr>
                                        <p:cTn id="85" dur="500"/>
                                        <p:tgtEl>
                                          <p:spTgt spid="51">
                                            <p:txEl>
                                              <p:pRg st="0" end="0"/>
                                            </p:txEl>
                                          </p:spTgt>
                                        </p:tgtEl>
                                      </p:cBhvr>
                                    </p:animEffect>
                                  </p:childTnLst>
                                </p:cTn>
                              </p:par>
                            </p:childTnLst>
                          </p:cTn>
                        </p:par>
                      </p:childTnLst>
                    </p:cTn>
                  </p:par>
                </p:childTnLst>
              </p:cTn>
              <p:nextCondLst>
                <p:cond evt="onClick" delay="0">
                  <p:tgtEl>
                    <p:spTgt spid="51"/>
                  </p:tgtEl>
                </p:cond>
              </p:nextCondLst>
            </p:seq>
            <p:seq concurrent="1" nextAc="seek">
              <p:cTn id="86" restart="whenNotActive" fill="hold" evtFilter="cancelBubble" nodeType="interactiveSeq">
                <p:stCondLst>
                  <p:cond evt="onClick" delay="0">
                    <p:tgtEl>
                      <p:spTgt spid="52"/>
                    </p:tgtEl>
                  </p:cond>
                </p:stCondLst>
                <p:endSync evt="end" delay="0">
                  <p:rtn val="all"/>
                </p:endSync>
                <p:childTnLst>
                  <p:par>
                    <p:cTn id="87" fill="hold">
                      <p:stCondLst>
                        <p:cond delay="0"/>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2">
                                            <p:txEl>
                                              <p:pRg st="0" end="0"/>
                                            </p:txEl>
                                          </p:spTgt>
                                        </p:tgtEl>
                                        <p:attrNameLst>
                                          <p:attrName>style.visibility</p:attrName>
                                        </p:attrNameLst>
                                      </p:cBhvr>
                                      <p:to>
                                        <p:strVal val="visible"/>
                                      </p:to>
                                    </p:set>
                                    <p:animEffect transition="in" filter="wipe(left)">
                                      <p:cBhvr>
                                        <p:cTn id="91" dur="500"/>
                                        <p:tgtEl>
                                          <p:spTgt spid="52">
                                            <p:txEl>
                                              <p:pRg st="0" end="0"/>
                                            </p:txEl>
                                          </p:spTgt>
                                        </p:tgtEl>
                                      </p:cBhvr>
                                    </p:animEffect>
                                  </p:childTnLst>
                                </p:cTn>
                              </p:par>
                            </p:childTnLst>
                          </p:cTn>
                        </p:par>
                      </p:childTnLst>
                    </p:cTn>
                  </p:par>
                </p:childTnLst>
              </p:cTn>
              <p:nextCondLst>
                <p:cond evt="onClick" delay="0">
                  <p:tgtEl>
                    <p:spTgt spid="52"/>
                  </p:tgtEl>
                </p:cond>
              </p:nextCondLst>
            </p:seq>
            <p:seq concurrent="1" nextAc="seek">
              <p:cTn id="92" restart="whenNotActive" fill="hold" evtFilter="cancelBubble" nodeType="interactiveSeq">
                <p:stCondLst>
                  <p:cond evt="onClick" delay="0">
                    <p:tgtEl>
                      <p:spTgt spid="53"/>
                    </p:tgtEl>
                  </p:cond>
                </p:stCondLst>
                <p:endSync evt="end" delay="0">
                  <p:rtn val="all"/>
                </p:endSync>
                <p:childTnLst>
                  <p:par>
                    <p:cTn id="93" fill="hold">
                      <p:stCondLst>
                        <p:cond delay="0"/>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53">
                                            <p:txEl>
                                              <p:pRg st="0" end="0"/>
                                            </p:txEl>
                                          </p:spTgt>
                                        </p:tgtEl>
                                        <p:attrNameLst>
                                          <p:attrName>style.visibility</p:attrName>
                                        </p:attrNameLst>
                                      </p:cBhvr>
                                      <p:to>
                                        <p:strVal val="visible"/>
                                      </p:to>
                                    </p:set>
                                    <p:animEffect transition="in" filter="wipe(left)">
                                      <p:cBhvr>
                                        <p:cTn id="97" dur="500"/>
                                        <p:tgtEl>
                                          <p:spTgt spid="53">
                                            <p:txEl>
                                              <p:pRg st="0" end="0"/>
                                            </p:txEl>
                                          </p:spTgt>
                                        </p:tgtEl>
                                      </p:cBhvr>
                                    </p:animEffect>
                                  </p:childTnLst>
                                </p:cTn>
                              </p:par>
                            </p:childTnLst>
                          </p:cTn>
                        </p:par>
                      </p:childTnLst>
                    </p:cTn>
                  </p:par>
                </p:childTnLst>
              </p:cTn>
              <p:nextCondLst>
                <p:cond evt="onClick" delay="0">
                  <p:tgtEl>
                    <p:spTgt spid="5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79912" y="116632"/>
            <a:ext cx="1584176" cy="400110"/>
          </a:xfrm>
          <a:prstGeom prst="rect">
            <a:avLst/>
          </a:prstGeom>
          <a:noFill/>
          <a:ln>
            <a:noFill/>
          </a:ln>
        </p:spPr>
        <p:txBody>
          <a:bodyPr wrap="square" rtlCol="0">
            <a:spAutoFit/>
          </a:bodyPr>
          <a:lstStyle/>
          <a:p>
            <a:pPr algn="ctr"/>
            <a:r>
              <a:rPr lang="ru-RU" sz="2000" b="1" dirty="0" smtClean="0">
                <a:solidFill>
                  <a:schemeClr val="accent3">
                    <a:lumMod val="50000"/>
                  </a:schemeClr>
                </a:solidFill>
                <a:latin typeface="Comic Sans MS" pitchFamily="66" charset="0"/>
              </a:rPr>
              <a:t>Задание 2</a:t>
            </a:r>
            <a:endParaRPr lang="ru-RU" sz="2000" b="1" dirty="0">
              <a:solidFill>
                <a:schemeClr val="accent3">
                  <a:lumMod val="50000"/>
                </a:schemeClr>
              </a:solidFill>
              <a:latin typeface="Comic Sans MS" pitchFamily="66" charset="0"/>
            </a:endParaRPr>
          </a:p>
        </p:txBody>
      </p:sp>
      <p:sp>
        <p:nvSpPr>
          <p:cNvPr id="7" name="TextBox 6"/>
          <p:cNvSpPr txBox="1"/>
          <p:nvPr/>
        </p:nvSpPr>
        <p:spPr>
          <a:xfrm>
            <a:off x="1331640" y="2132856"/>
            <a:ext cx="6480720"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Помоги белочке разобраться с непонятными словами. Установи соответствие.</a:t>
            </a:r>
            <a:endParaRPr lang="ru-RU" b="1" dirty="0">
              <a:solidFill>
                <a:schemeClr val="accent2">
                  <a:lumMod val="50000"/>
                </a:schemeClr>
              </a:solidFill>
              <a:latin typeface="Comic Sans MS" pitchFamily="66" charset="0"/>
            </a:endParaRPr>
          </a:p>
        </p:txBody>
      </p:sp>
      <p:sp>
        <p:nvSpPr>
          <p:cNvPr id="8" name="Скругленный прямоугольник 7"/>
          <p:cNvSpPr/>
          <p:nvPr/>
        </p:nvSpPr>
        <p:spPr>
          <a:xfrm>
            <a:off x="899592" y="2924944"/>
            <a:ext cx="1440000" cy="288000"/>
          </a:xfrm>
          <a:prstGeom prst="roundRec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52E15"/>
                </a:solidFill>
              </a:rPr>
              <a:t>Купить - </a:t>
            </a:r>
            <a:endParaRPr lang="ru-RU" b="1" dirty="0">
              <a:solidFill>
                <a:srgbClr val="652E15"/>
              </a:solidFill>
            </a:endParaRPr>
          </a:p>
        </p:txBody>
      </p:sp>
      <p:sp>
        <p:nvSpPr>
          <p:cNvPr id="9" name="Скругленный прямоугольник 8"/>
          <p:cNvSpPr/>
          <p:nvPr/>
        </p:nvSpPr>
        <p:spPr>
          <a:xfrm>
            <a:off x="3635896" y="2924944"/>
            <a:ext cx="1440000" cy="288000"/>
          </a:xfrm>
          <a:prstGeom prst="roundRec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52E15"/>
                </a:solidFill>
              </a:rPr>
              <a:t>Деньги - </a:t>
            </a:r>
            <a:endParaRPr lang="ru-RU" b="1" dirty="0">
              <a:solidFill>
                <a:srgbClr val="652E15"/>
              </a:solidFill>
            </a:endParaRPr>
          </a:p>
        </p:txBody>
      </p:sp>
      <p:sp>
        <p:nvSpPr>
          <p:cNvPr id="10" name="Скругленный прямоугольник 9"/>
          <p:cNvSpPr/>
          <p:nvPr/>
        </p:nvSpPr>
        <p:spPr>
          <a:xfrm>
            <a:off x="6660392" y="2924944"/>
            <a:ext cx="1440000" cy="288000"/>
          </a:xfrm>
          <a:prstGeom prst="roundRec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52E15"/>
                </a:solidFill>
              </a:rPr>
              <a:t> Продать - </a:t>
            </a:r>
            <a:endParaRPr lang="ru-RU" b="1" dirty="0">
              <a:solidFill>
                <a:srgbClr val="652E15"/>
              </a:solidFill>
            </a:endParaRPr>
          </a:p>
        </p:txBody>
      </p:sp>
      <p:sp>
        <p:nvSpPr>
          <p:cNvPr id="11" name="Скругленный прямоугольник 10"/>
          <p:cNvSpPr/>
          <p:nvPr/>
        </p:nvSpPr>
        <p:spPr>
          <a:xfrm>
            <a:off x="611560" y="3537120"/>
            <a:ext cx="2016000" cy="972000"/>
          </a:xfrm>
          <a:prstGeom prst="roundRect">
            <a:avLst/>
          </a:prstGeom>
          <a:solidFill>
            <a:srgbClr val="EBF38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52E15"/>
                </a:solidFill>
              </a:rPr>
              <a:t>средство оплаты товаров и услуг.</a:t>
            </a:r>
            <a:endParaRPr lang="ru-RU" b="1" dirty="0">
              <a:solidFill>
                <a:srgbClr val="652E15"/>
              </a:solidFill>
            </a:endParaRPr>
          </a:p>
        </p:txBody>
      </p:sp>
      <p:cxnSp>
        <p:nvCxnSpPr>
          <p:cNvPr id="15" name="Прямая со стрелкой 14"/>
          <p:cNvCxnSpPr>
            <a:stCxn id="9" idx="2"/>
            <a:endCxn id="11" idx="0"/>
          </p:cNvCxnSpPr>
          <p:nvPr/>
        </p:nvCxnSpPr>
        <p:spPr>
          <a:xfrm flipH="1">
            <a:off x="1619560" y="3212944"/>
            <a:ext cx="2736336" cy="32417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3132120" y="3515416"/>
            <a:ext cx="2520000" cy="972000"/>
          </a:xfrm>
          <a:prstGeom prst="roundRect">
            <a:avLst/>
          </a:prstGeom>
          <a:solidFill>
            <a:srgbClr val="EBF38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52E15"/>
                </a:solidFill>
              </a:rPr>
              <a:t>отдать кому-либо что-либо в обмен на деньги или иные ценности.</a:t>
            </a:r>
            <a:endParaRPr lang="ru-RU" sz="1600" b="1" dirty="0">
              <a:solidFill>
                <a:srgbClr val="652E15"/>
              </a:solidFill>
            </a:endParaRPr>
          </a:p>
        </p:txBody>
      </p:sp>
      <p:cxnSp>
        <p:nvCxnSpPr>
          <p:cNvPr id="19" name="Прямая со стрелкой 18"/>
          <p:cNvCxnSpPr>
            <a:stCxn id="10" idx="2"/>
            <a:endCxn id="17" idx="0"/>
          </p:cNvCxnSpPr>
          <p:nvPr/>
        </p:nvCxnSpPr>
        <p:spPr>
          <a:xfrm flipH="1">
            <a:off x="4392120" y="3212944"/>
            <a:ext cx="2988272" cy="302472"/>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6156456" y="3515416"/>
            <a:ext cx="2520000" cy="972000"/>
          </a:xfrm>
          <a:prstGeom prst="roundRect">
            <a:avLst/>
          </a:prstGeom>
          <a:solidFill>
            <a:srgbClr val="EBF38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52E15"/>
                </a:solidFill>
              </a:rPr>
              <a:t>получить что-либо в собственность в обмен на деньги или другие ценности.</a:t>
            </a:r>
            <a:endParaRPr lang="ru-RU" sz="1600" b="1" dirty="0">
              <a:solidFill>
                <a:srgbClr val="652E15"/>
              </a:solidFill>
            </a:endParaRPr>
          </a:p>
        </p:txBody>
      </p:sp>
      <p:cxnSp>
        <p:nvCxnSpPr>
          <p:cNvPr id="23" name="Прямая со стрелкой 22"/>
          <p:cNvCxnSpPr>
            <a:stCxn id="8" idx="2"/>
            <a:endCxn id="21" idx="0"/>
          </p:cNvCxnSpPr>
          <p:nvPr/>
        </p:nvCxnSpPr>
        <p:spPr>
          <a:xfrm>
            <a:off x="1619592" y="3212944"/>
            <a:ext cx="5796864" cy="3024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404664"/>
            <a:ext cx="8712968" cy="1754326"/>
          </a:xfrm>
          <a:prstGeom prst="rect">
            <a:avLst/>
          </a:prstGeom>
          <a:noFill/>
        </p:spPr>
        <p:txBody>
          <a:bodyPr wrap="square" rtlCol="0">
            <a:spAutoFit/>
          </a:bodyPr>
          <a:lstStyle/>
          <a:p>
            <a:r>
              <a:rPr lang="ru-RU" b="1" dirty="0" smtClean="0">
                <a:solidFill>
                  <a:srgbClr val="652E15"/>
                </a:solidFill>
              </a:rPr>
              <a:t>     Поменяв грибы на жёлуди и лесные орехи, белочка спросила соседку:</a:t>
            </a:r>
          </a:p>
          <a:p>
            <a:pPr>
              <a:buFontTx/>
              <a:buChar char="-"/>
            </a:pPr>
            <a:r>
              <a:rPr lang="ru-RU" b="1" dirty="0" smtClean="0">
                <a:solidFill>
                  <a:srgbClr val="652E15"/>
                </a:solidFill>
              </a:rPr>
              <a:t> А нет ли у тебя кедровых орешков? Уж очень они вкусные!</a:t>
            </a:r>
          </a:p>
          <a:p>
            <a:pPr>
              <a:buFontTx/>
              <a:buChar char="-"/>
            </a:pPr>
            <a:r>
              <a:rPr lang="ru-RU" b="1" dirty="0" smtClean="0">
                <a:solidFill>
                  <a:srgbClr val="652E15"/>
                </a:solidFill>
              </a:rPr>
              <a:t> Нет, таких в нашем лесу не сыщешь! Это тебе нужно на рынок отправляться, там чего только нет. Продашь свои грибочки – получишь </a:t>
            </a:r>
            <a:r>
              <a:rPr lang="ru-RU" b="1" dirty="0" smtClean="0">
                <a:solidFill>
                  <a:srgbClr val="C00000"/>
                </a:solidFill>
              </a:rPr>
              <a:t>деньги</a:t>
            </a:r>
            <a:r>
              <a:rPr lang="ru-RU" b="1" dirty="0" smtClean="0">
                <a:solidFill>
                  <a:srgbClr val="652E15"/>
                </a:solidFill>
              </a:rPr>
              <a:t>, а на них купишь любые лакомства.</a:t>
            </a:r>
          </a:p>
          <a:p>
            <a:pPr>
              <a:buFontTx/>
              <a:buChar char="-"/>
            </a:pPr>
            <a:r>
              <a:rPr lang="ru-RU" b="1" dirty="0" smtClean="0">
                <a:solidFill>
                  <a:srgbClr val="652E15"/>
                </a:solidFill>
              </a:rPr>
              <a:t> А что значит «продашь» и «купишь»? Да и что такое «деньги»?</a:t>
            </a:r>
            <a:endParaRPr lang="ru-RU" b="1" dirty="0">
              <a:solidFill>
                <a:srgbClr val="652E15"/>
              </a:solidFill>
            </a:endParaRPr>
          </a:p>
        </p:txBody>
      </p:sp>
      <p:sp>
        <p:nvSpPr>
          <p:cNvPr id="27" name="TextBox 26"/>
          <p:cNvSpPr txBox="1"/>
          <p:nvPr/>
        </p:nvSpPr>
        <p:spPr>
          <a:xfrm>
            <a:off x="179512" y="4653136"/>
            <a:ext cx="8640960"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    Подумай, как можно назвать сделку, которую совершили белочка и её соседка. Отметь свой ответ так   .</a:t>
            </a:r>
            <a:endParaRPr lang="ru-RU" b="1" dirty="0">
              <a:solidFill>
                <a:schemeClr val="accent2">
                  <a:lumMod val="50000"/>
                </a:schemeClr>
              </a:solidFill>
              <a:latin typeface="Comic Sans MS" pitchFamily="66" charset="0"/>
            </a:endParaRPr>
          </a:p>
        </p:txBody>
      </p:sp>
      <p:sp>
        <p:nvSpPr>
          <p:cNvPr id="28" name="TextBox 27"/>
          <p:cNvSpPr txBox="1"/>
          <p:nvPr/>
        </p:nvSpPr>
        <p:spPr>
          <a:xfrm>
            <a:off x="431540" y="6021288"/>
            <a:ext cx="8100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i="1" dirty="0" smtClean="0">
                <a:solidFill>
                  <a:srgbClr val="C00000"/>
                </a:solidFill>
              </a:rPr>
              <a:t>Сделка</a:t>
            </a:r>
            <a:r>
              <a:rPr lang="ru-RU" b="1" dirty="0" smtClean="0">
                <a:solidFill>
                  <a:srgbClr val="C00000"/>
                </a:solidFill>
              </a:rPr>
              <a:t> </a:t>
            </a:r>
            <a:r>
              <a:rPr lang="ru-RU" b="1" dirty="0" smtClean="0"/>
              <a:t>– уговор, соглашение между её участниками о совместных действиях и взаимных обязательствах.</a:t>
            </a:r>
            <a:endParaRPr lang="ru-RU" b="1" dirty="0"/>
          </a:p>
        </p:txBody>
      </p:sp>
      <p:sp>
        <p:nvSpPr>
          <p:cNvPr id="29" name="Скругленный прямоугольник 28"/>
          <p:cNvSpPr/>
          <p:nvPr/>
        </p:nvSpPr>
        <p:spPr>
          <a:xfrm>
            <a:off x="7039720" y="5436136"/>
            <a:ext cx="360000" cy="360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endParaRPr>
          </a:p>
        </p:txBody>
      </p:sp>
      <p:sp>
        <p:nvSpPr>
          <p:cNvPr id="31" name="Скругленный прямоугольник 30"/>
          <p:cNvSpPr/>
          <p:nvPr/>
        </p:nvSpPr>
        <p:spPr>
          <a:xfrm>
            <a:off x="3131800" y="5445224"/>
            <a:ext cx="1080120" cy="360000"/>
          </a:xfrm>
          <a:prstGeom prst="round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бартер</a:t>
            </a:r>
            <a:endParaRPr lang="ru-RU" b="1" dirty="0">
              <a:solidFill>
                <a:schemeClr val="tx1"/>
              </a:solidFill>
            </a:endParaRPr>
          </a:p>
        </p:txBody>
      </p:sp>
      <p:pic>
        <p:nvPicPr>
          <p:cNvPr id="32" name="Рисунок 31" descr="galka001.png">
            <a:hlinkClick r:id="" action="ppaction://noaction">
              <a:snd r:embed="rId2" name="chimes.wav"/>
            </a:hlinkClick>
          </p:cNvPr>
          <p:cNvPicPr>
            <a:picLocks noChangeAspect="1"/>
          </p:cNvPicPr>
          <p:nvPr/>
        </p:nvPicPr>
        <p:blipFill>
          <a:blip r:embed="rId3" cstate="print"/>
          <a:stretch>
            <a:fillRect/>
          </a:stretch>
        </p:blipFill>
        <p:spPr>
          <a:xfrm>
            <a:off x="7092280" y="5445264"/>
            <a:ext cx="360040" cy="360040"/>
          </a:xfrm>
          <a:prstGeom prst="rect">
            <a:avLst/>
          </a:prstGeom>
          <a:ln>
            <a:noFill/>
          </a:ln>
        </p:spPr>
      </p:pic>
      <p:sp>
        <p:nvSpPr>
          <p:cNvPr id="33" name="Скругленный прямоугольник 32"/>
          <p:cNvSpPr/>
          <p:nvPr/>
        </p:nvSpPr>
        <p:spPr>
          <a:xfrm>
            <a:off x="899592" y="5445264"/>
            <a:ext cx="1080120" cy="360000"/>
          </a:xfrm>
          <a:prstGeom prst="round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покупка</a:t>
            </a:r>
            <a:endParaRPr lang="ru-RU" b="1" dirty="0">
              <a:solidFill>
                <a:schemeClr val="tx1"/>
              </a:solidFill>
            </a:endParaRPr>
          </a:p>
        </p:txBody>
      </p:sp>
      <p:sp>
        <p:nvSpPr>
          <p:cNvPr id="34" name="Скругленный прямоугольник 33">
            <a:hlinkClick r:id="" action="ppaction://noaction">
              <a:snd r:embed="rId4" name="wind.wav"/>
            </a:hlinkClick>
          </p:cNvPr>
          <p:cNvSpPr/>
          <p:nvPr/>
        </p:nvSpPr>
        <p:spPr>
          <a:xfrm>
            <a:off x="467544" y="5445264"/>
            <a:ext cx="360000" cy="360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endParaRPr>
          </a:p>
        </p:txBody>
      </p:sp>
      <p:sp>
        <p:nvSpPr>
          <p:cNvPr id="35" name="Скругленный прямоугольник 34"/>
          <p:cNvSpPr/>
          <p:nvPr/>
        </p:nvSpPr>
        <p:spPr>
          <a:xfrm>
            <a:off x="7452320" y="5445264"/>
            <a:ext cx="1080120" cy="360000"/>
          </a:xfrm>
          <a:prstGeom prst="round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обмен</a:t>
            </a:r>
            <a:endParaRPr lang="ru-RU" b="1" dirty="0">
              <a:solidFill>
                <a:schemeClr val="tx1"/>
              </a:solidFill>
            </a:endParaRPr>
          </a:p>
        </p:txBody>
      </p:sp>
      <p:sp>
        <p:nvSpPr>
          <p:cNvPr id="36" name="Скругленный прямоугольник 35">
            <a:hlinkClick r:id="" action="ppaction://noaction">
              <a:snd r:embed="rId4" name="wind.wav"/>
            </a:hlinkClick>
          </p:cNvPr>
          <p:cNvSpPr/>
          <p:nvPr/>
        </p:nvSpPr>
        <p:spPr>
          <a:xfrm>
            <a:off x="4860072" y="5445264"/>
            <a:ext cx="360000" cy="360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endParaRPr>
          </a:p>
        </p:txBody>
      </p:sp>
      <p:sp>
        <p:nvSpPr>
          <p:cNvPr id="37" name="Скругленный прямоугольник 36"/>
          <p:cNvSpPr/>
          <p:nvPr/>
        </p:nvSpPr>
        <p:spPr>
          <a:xfrm>
            <a:off x="5292080" y="5445264"/>
            <a:ext cx="1152000" cy="360000"/>
          </a:xfrm>
          <a:prstGeom prst="round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продажа</a:t>
            </a:r>
            <a:endParaRPr lang="ru-RU" b="1" dirty="0">
              <a:solidFill>
                <a:schemeClr val="tx1"/>
              </a:solidFill>
            </a:endParaRPr>
          </a:p>
        </p:txBody>
      </p:sp>
      <p:sp>
        <p:nvSpPr>
          <p:cNvPr id="38" name="Скругленный прямоугольник 37"/>
          <p:cNvSpPr/>
          <p:nvPr/>
        </p:nvSpPr>
        <p:spPr>
          <a:xfrm>
            <a:off x="2699792" y="5445224"/>
            <a:ext cx="360000" cy="360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tx1"/>
              </a:solidFill>
            </a:endParaRPr>
          </a:p>
        </p:txBody>
      </p:sp>
      <p:pic>
        <p:nvPicPr>
          <p:cNvPr id="39" name="Рисунок 38" descr="galka001.png">
            <a:hlinkClick r:id="" action="ppaction://noaction">
              <a:snd r:embed="rId2" name="chimes.wav"/>
            </a:hlinkClick>
          </p:cNvPr>
          <p:cNvPicPr>
            <a:picLocks noChangeAspect="1"/>
          </p:cNvPicPr>
          <p:nvPr/>
        </p:nvPicPr>
        <p:blipFill>
          <a:blip r:embed="rId3" cstate="print"/>
          <a:stretch>
            <a:fillRect/>
          </a:stretch>
        </p:blipFill>
        <p:spPr>
          <a:xfrm>
            <a:off x="2752352" y="5454352"/>
            <a:ext cx="360040" cy="360040"/>
          </a:xfrm>
          <a:prstGeom prst="rect">
            <a:avLst/>
          </a:prstGeom>
          <a:ln>
            <a:noFill/>
          </a:ln>
        </p:spPr>
      </p:pic>
      <p:pic>
        <p:nvPicPr>
          <p:cNvPr id="40" name="Рисунок 39" descr="galka001.png">
            <a:hlinkClick r:id="" action="ppaction://noaction">
              <a:snd r:embed="rId2" name="chimes.wav"/>
            </a:hlinkClick>
          </p:cNvPr>
          <p:cNvPicPr>
            <a:picLocks noChangeAspect="1"/>
          </p:cNvPicPr>
          <p:nvPr/>
        </p:nvPicPr>
        <p:blipFill>
          <a:blip r:embed="rId3" cstate="print"/>
          <a:stretch>
            <a:fillRect/>
          </a:stretch>
        </p:blipFill>
        <p:spPr>
          <a:xfrm>
            <a:off x="4283968" y="4941168"/>
            <a:ext cx="360040" cy="360040"/>
          </a:xfrm>
          <a:prstGeom prst="rect">
            <a:avLst/>
          </a:prstGeom>
          <a:ln>
            <a:noFill/>
          </a:ln>
        </p:spPr>
      </p:pic>
      <p:pic>
        <p:nvPicPr>
          <p:cNvPr id="30" name="Picture 2" descr="https://img.freepik.com/free-vector/cute-squirrel-cartoon-mascot_102902-2320.jpg"/>
          <p:cNvPicPr>
            <a:picLocks noChangeAspect="1" noChangeArrowheads="1"/>
          </p:cNvPicPr>
          <p:nvPr/>
        </p:nvPicPr>
        <p:blipFill>
          <a:blip r:embed="rId5" cstate="print">
            <a:clrChange>
              <a:clrFrom>
                <a:srgbClr val="FFFFFF"/>
              </a:clrFrom>
              <a:clrTo>
                <a:srgbClr val="FFFFFF">
                  <a:alpha val="0"/>
                </a:srgbClr>
              </a:clrTo>
            </a:clrChange>
          </a:blip>
          <a:srcRect l="24153" t="1612" r="50486" b="61314"/>
          <a:stretch>
            <a:fillRect/>
          </a:stretch>
        </p:blipFill>
        <p:spPr bwMode="auto">
          <a:xfrm>
            <a:off x="7596336" y="1484784"/>
            <a:ext cx="1314928" cy="1440160"/>
          </a:xfrm>
          <a:prstGeom prst="rect">
            <a:avLst/>
          </a:prstGeom>
          <a:noFill/>
        </p:spPr>
      </p:pic>
      <p:sp>
        <p:nvSpPr>
          <p:cNvPr id="41" name="Нашивка 40">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TextBox 3"/>
          <p:cNvSpPr txBox="1"/>
          <p:nvPr/>
        </p:nvSpPr>
        <p:spPr>
          <a:xfrm>
            <a:off x="107504" y="3823156"/>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
        <p:nvSpPr>
          <p:cNvPr id="43" name="TextBox 3"/>
          <p:cNvSpPr txBox="1"/>
          <p:nvPr/>
        </p:nvSpPr>
        <p:spPr>
          <a:xfrm>
            <a:off x="395536" y="5191308"/>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9"/>
                  </p:tgtEl>
                </p:cond>
              </p:nextCondLst>
            </p:seq>
            <p:seq concurrent="1" nextAc="seek">
              <p:cTn id="28" restart="whenNotActive" fill="hold" evtFilter="cancelBubble" nodeType="interactiveSeq">
                <p:stCondLst>
                  <p:cond evt="onClick" delay="0">
                    <p:tgtEl>
                      <p:spTgt spid="38"/>
                    </p:tgtEl>
                  </p:cond>
                </p:stCondLst>
                <p:endSync evt="end" delay="0">
                  <p:rtn val="all"/>
                </p:endSync>
                <p:childTnLst>
                  <p:par>
                    <p:cTn id="29" fill="hold">
                      <p:stCondLst>
                        <p:cond delay="0"/>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l="22679" t="50359" r="51403"/>
          <a:stretch>
            <a:fillRect/>
          </a:stretch>
        </p:blipFill>
        <p:spPr bwMode="auto">
          <a:xfrm>
            <a:off x="1043608" y="5589360"/>
            <a:ext cx="1008112" cy="1008000"/>
          </a:xfrm>
          <a:prstGeom prst="rect">
            <a:avLst/>
          </a:prstGeom>
          <a:noFill/>
        </p:spPr>
      </p:pic>
      <p:sp>
        <p:nvSpPr>
          <p:cNvPr id="2" name="TextBox 1"/>
          <p:cNvSpPr txBox="1"/>
          <p:nvPr/>
        </p:nvSpPr>
        <p:spPr>
          <a:xfrm>
            <a:off x="3779912" y="116632"/>
            <a:ext cx="1584176" cy="400110"/>
          </a:xfrm>
          <a:prstGeom prst="rect">
            <a:avLst/>
          </a:prstGeom>
          <a:noFill/>
          <a:ln>
            <a:noFill/>
          </a:ln>
        </p:spPr>
        <p:txBody>
          <a:bodyPr wrap="square" rtlCol="0">
            <a:spAutoFit/>
          </a:bodyPr>
          <a:lstStyle/>
          <a:p>
            <a:pPr algn="ctr"/>
            <a:r>
              <a:rPr lang="ru-RU" sz="2000" b="1" dirty="0" smtClean="0">
                <a:solidFill>
                  <a:schemeClr val="accent3">
                    <a:lumMod val="50000"/>
                  </a:schemeClr>
                </a:solidFill>
                <a:latin typeface="Comic Sans MS" pitchFamily="66" charset="0"/>
              </a:rPr>
              <a:t>Задание 3</a:t>
            </a:r>
            <a:endParaRPr lang="ru-RU" sz="2000" b="1" dirty="0">
              <a:solidFill>
                <a:schemeClr val="accent3">
                  <a:lumMod val="50000"/>
                </a:schemeClr>
              </a:solidFill>
              <a:latin typeface="Comic Sans MS" pitchFamily="66" charset="0"/>
            </a:endParaRPr>
          </a:p>
        </p:txBody>
      </p:sp>
      <p:sp>
        <p:nvSpPr>
          <p:cNvPr id="4" name="TextBox 3"/>
          <p:cNvSpPr txBox="1"/>
          <p:nvPr/>
        </p:nvSpPr>
        <p:spPr>
          <a:xfrm>
            <a:off x="539552" y="548680"/>
            <a:ext cx="7992888" cy="369332"/>
          </a:xfrm>
          <a:prstGeom prst="rect">
            <a:avLst/>
          </a:prstGeom>
          <a:noFill/>
        </p:spPr>
        <p:txBody>
          <a:bodyPr wrap="square" rtlCol="0">
            <a:spAutoFit/>
          </a:bodyPr>
          <a:lstStyle/>
          <a:p>
            <a:r>
              <a:rPr lang="ru-RU" b="1" dirty="0" smtClean="0">
                <a:solidFill>
                  <a:srgbClr val="652E15"/>
                </a:solidFill>
              </a:rPr>
              <a:t>- Деньги бывают разными, - продолжила белочка-соседка.</a:t>
            </a:r>
            <a:endParaRPr lang="ru-RU" b="1" dirty="0">
              <a:solidFill>
                <a:srgbClr val="652E15"/>
              </a:solidFill>
            </a:endParaRPr>
          </a:p>
        </p:txBody>
      </p:sp>
      <p:sp>
        <p:nvSpPr>
          <p:cNvPr id="5" name="TextBox 4"/>
          <p:cNvSpPr txBox="1"/>
          <p:nvPr/>
        </p:nvSpPr>
        <p:spPr>
          <a:xfrm>
            <a:off x="179512" y="908720"/>
            <a:ext cx="8784976"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Рассмотри карточки со словами и изображения. Помоги белочке-соседке рассказать подружке о том, какие бывают деньги.</a:t>
            </a:r>
            <a:endParaRPr lang="ru-RU" b="1" dirty="0">
              <a:solidFill>
                <a:schemeClr val="accent2">
                  <a:lumMod val="50000"/>
                </a:schemeClr>
              </a:solidFill>
              <a:latin typeface="Comic Sans MS" pitchFamily="66" charset="0"/>
            </a:endParaRPr>
          </a:p>
        </p:txBody>
      </p:sp>
      <p:sp>
        <p:nvSpPr>
          <p:cNvPr id="6" name="Скругленный прямоугольник 5"/>
          <p:cNvSpPr/>
          <p:nvPr/>
        </p:nvSpPr>
        <p:spPr>
          <a:xfrm>
            <a:off x="1115616" y="1772816"/>
            <a:ext cx="1944216" cy="360040"/>
          </a:xfrm>
          <a:prstGeom prst="roundRect">
            <a:avLst/>
          </a:prstGeom>
          <a:solidFill>
            <a:srgbClr val="EBF38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Бумажные</a:t>
            </a:r>
            <a:endParaRPr lang="ru-RU" b="1" dirty="0">
              <a:solidFill>
                <a:schemeClr val="tx1"/>
              </a:solidFill>
            </a:endParaRPr>
          </a:p>
        </p:txBody>
      </p:sp>
      <p:sp>
        <p:nvSpPr>
          <p:cNvPr id="7" name="Скругленный прямоугольник 6"/>
          <p:cNvSpPr/>
          <p:nvPr/>
        </p:nvSpPr>
        <p:spPr>
          <a:xfrm>
            <a:off x="6372200" y="1772816"/>
            <a:ext cx="1944216" cy="360040"/>
          </a:xfrm>
          <a:prstGeom prst="roundRect">
            <a:avLst/>
          </a:prstGeom>
          <a:solidFill>
            <a:srgbClr val="EBF38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Металлические</a:t>
            </a:r>
            <a:endParaRPr lang="ru-RU" b="1" dirty="0">
              <a:solidFill>
                <a:schemeClr val="tx1"/>
              </a:solidFill>
            </a:endParaRPr>
          </a:p>
        </p:txBody>
      </p:sp>
      <p:sp>
        <p:nvSpPr>
          <p:cNvPr id="9" name="Скругленный прямоугольник 8"/>
          <p:cNvSpPr/>
          <p:nvPr/>
        </p:nvSpPr>
        <p:spPr>
          <a:xfrm>
            <a:off x="4067944" y="2276872"/>
            <a:ext cx="1368152" cy="360000"/>
          </a:xfrm>
          <a:prstGeom prst="roundRect">
            <a:avLst/>
          </a:prstGeom>
          <a:solidFill>
            <a:srgbClr val="8CE89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банкноты</a:t>
            </a:r>
            <a:endParaRPr lang="ru-RU" b="1" dirty="0">
              <a:solidFill>
                <a:schemeClr val="tx1"/>
              </a:solidFill>
            </a:endParaRPr>
          </a:p>
        </p:txBody>
      </p:sp>
      <p:pic>
        <p:nvPicPr>
          <p:cNvPr id="4098" name="Picture 2" descr="https://i5.walmartimages.com/asr/c2882894-821f-4c94-886f-e911cd7449c4_1.42810934bd70620368a6569cb5c5ae5c.jpeg"/>
          <p:cNvPicPr>
            <a:picLocks noChangeAspect="1" noChangeArrowheads="1"/>
          </p:cNvPicPr>
          <p:nvPr/>
        </p:nvPicPr>
        <p:blipFill>
          <a:blip r:embed="rId3" cstate="print">
            <a:clrChange>
              <a:clrFrom>
                <a:srgbClr val="FFFFFF"/>
              </a:clrFrom>
              <a:clrTo>
                <a:srgbClr val="FFFFFF">
                  <a:alpha val="0"/>
                </a:srgbClr>
              </a:clrTo>
            </a:clrChange>
          </a:blip>
          <a:srcRect t="8696" b="13043"/>
          <a:stretch>
            <a:fillRect/>
          </a:stretch>
        </p:blipFill>
        <p:spPr bwMode="auto">
          <a:xfrm>
            <a:off x="1331640" y="2276872"/>
            <a:ext cx="1380153" cy="1080120"/>
          </a:xfrm>
          <a:prstGeom prst="rect">
            <a:avLst/>
          </a:prstGeom>
          <a:noFill/>
        </p:spPr>
      </p:pic>
      <p:pic>
        <p:nvPicPr>
          <p:cNvPr id="4100" name="Picture 4" descr="https://thumbs.dreamstime.com/b/%D0%BC%D0%BE%D0%BD%D0%B5%D1%82%D1%8B-%D1%81%D0%BA%D0%BB%D0%B0%D0%B4%D1%8B%D0%B2%D0%B0%D1%8E%D1%82%D1%81%D1%8F-%D1%88%D1%82%D0%B0%D0%B1%D0%B5%D0%BB%D0%B8%D1%80%D0%BE%D0%B2%D0%B0%D0%BD%D0%BD%D1%8B%D0%B9-%D0%B2%D0%B5%D0%BA%D1%82%D0%BE%D1%80-%D0%B4%D0%B5%D0%BD%D0%B5%D0%B3-%D0%BC%D0%B5%D1%82%D0%B0%D0%BB%D0%BB%D0%B0-%D1%87%D0%B5%D1%80%D0%BD%D0%BE-%D0%B1%D0%B5%D0%BB%D1%8B%D0%B9-166282861.jpg"/>
          <p:cNvPicPr>
            <a:picLocks noChangeAspect="1" noChangeArrowheads="1"/>
          </p:cNvPicPr>
          <p:nvPr/>
        </p:nvPicPr>
        <p:blipFill>
          <a:blip r:embed="rId4" cstate="print">
            <a:clrChange>
              <a:clrFrom>
                <a:srgbClr val="FFFFFF"/>
              </a:clrFrom>
              <a:clrTo>
                <a:srgbClr val="FFFFFF">
                  <a:alpha val="0"/>
                </a:srgbClr>
              </a:clrTo>
            </a:clrChange>
          </a:blip>
          <a:srcRect l="11765" t="13725" r="7843" b="7843"/>
          <a:stretch>
            <a:fillRect/>
          </a:stretch>
        </p:blipFill>
        <p:spPr bwMode="auto">
          <a:xfrm>
            <a:off x="6732240" y="2132856"/>
            <a:ext cx="1402356" cy="1368152"/>
          </a:xfrm>
          <a:prstGeom prst="rect">
            <a:avLst/>
          </a:prstGeom>
          <a:noFill/>
        </p:spPr>
      </p:pic>
      <p:sp>
        <p:nvSpPr>
          <p:cNvPr id="13" name="TextBox 12"/>
          <p:cNvSpPr txBox="1"/>
          <p:nvPr/>
        </p:nvSpPr>
        <p:spPr>
          <a:xfrm>
            <a:off x="251520" y="3429000"/>
            <a:ext cx="8568952" cy="923330"/>
          </a:xfrm>
          <a:prstGeom prst="rect">
            <a:avLst/>
          </a:prstGeom>
          <a:noFill/>
        </p:spPr>
        <p:txBody>
          <a:bodyPr wrap="square" rtlCol="0">
            <a:spAutoFit/>
          </a:bodyPr>
          <a:lstStyle/>
          <a:p>
            <a:r>
              <a:rPr lang="ru-RU" b="1" dirty="0" smtClean="0">
                <a:solidFill>
                  <a:srgbClr val="652E15"/>
                </a:solidFill>
              </a:rPr>
              <a:t>     - Подожди, кажется у меня есть несколько монеток. Сейчас я тебе их покажу! – радостно воскликнула белочка-соседка и отправилась в своё дупло. – Вот, смотри.</a:t>
            </a:r>
          </a:p>
          <a:p>
            <a:r>
              <a:rPr lang="ru-RU" b="1" dirty="0" smtClean="0">
                <a:solidFill>
                  <a:srgbClr val="652E15"/>
                </a:solidFill>
              </a:rPr>
              <a:t>     Белочка разложила монеты перед подружкой, и они стали их разглядывать.   </a:t>
            </a:r>
            <a:endParaRPr lang="ru-RU" b="1" dirty="0">
              <a:solidFill>
                <a:srgbClr val="652E15"/>
              </a:solidFill>
            </a:endParaRPr>
          </a:p>
        </p:txBody>
      </p:sp>
      <p:pic>
        <p:nvPicPr>
          <p:cNvPr id="15"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r="75702" b="49641"/>
          <a:stretch>
            <a:fillRect/>
          </a:stretch>
        </p:blipFill>
        <p:spPr bwMode="auto">
          <a:xfrm>
            <a:off x="1115616" y="4365104"/>
            <a:ext cx="1008000" cy="1008000"/>
          </a:xfrm>
          <a:prstGeom prst="ellipse">
            <a:avLst/>
          </a:prstGeom>
          <a:noFill/>
        </p:spPr>
      </p:pic>
      <p:pic>
        <p:nvPicPr>
          <p:cNvPr id="16"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l="24299" r="51403" b="49641"/>
          <a:stretch>
            <a:fillRect/>
          </a:stretch>
        </p:blipFill>
        <p:spPr bwMode="auto">
          <a:xfrm>
            <a:off x="251520" y="5589344"/>
            <a:ext cx="864000" cy="864000"/>
          </a:xfrm>
          <a:prstGeom prst="rect">
            <a:avLst/>
          </a:prstGeom>
          <a:noFill/>
        </p:spPr>
      </p:pic>
      <p:pic>
        <p:nvPicPr>
          <p:cNvPr id="17" name="Picture 6" descr="https://cs8.pikabu.ru/post_img/2016/09/07/8/og_og_1473254351261573126.jpg"/>
          <p:cNvPicPr>
            <a:picLocks noChangeAspect="1" noChangeArrowheads="1"/>
          </p:cNvPicPr>
          <p:nvPr/>
        </p:nvPicPr>
        <p:blipFill>
          <a:blip r:embed="rId2" cstate="print">
            <a:clrChange>
              <a:clrFrom>
                <a:srgbClr val="FBFEFF"/>
              </a:clrFrom>
              <a:clrTo>
                <a:srgbClr val="FBFEFF">
                  <a:alpha val="0"/>
                </a:srgbClr>
              </a:clrTo>
            </a:clrChange>
          </a:blip>
          <a:srcRect l="74326" t="53326" r="2995"/>
          <a:stretch>
            <a:fillRect/>
          </a:stretch>
        </p:blipFill>
        <p:spPr bwMode="auto">
          <a:xfrm>
            <a:off x="3275856" y="5589240"/>
            <a:ext cx="942578" cy="936000"/>
          </a:xfrm>
          <a:prstGeom prst="ellipse">
            <a:avLst/>
          </a:prstGeom>
          <a:noFill/>
        </p:spPr>
      </p:pic>
      <p:pic>
        <p:nvPicPr>
          <p:cNvPr id="18" name="Picture 6" descr="https://cs8.pikabu.ru/post_img/2016/09/07/8/og_og_1473254351261573126.jpg"/>
          <p:cNvPicPr>
            <a:picLocks noChangeAspect="1" noChangeArrowheads="1"/>
          </p:cNvPicPr>
          <p:nvPr/>
        </p:nvPicPr>
        <p:blipFill>
          <a:blip r:embed="rId2" cstate="print">
            <a:clrChange>
              <a:clrFrom>
                <a:srgbClr val="FEFEFE"/>
              </a:clrFrom>
              <a:clrTo>
                <a:srgbClr val="FEFEFE">
                  <a:alpha val="0"/>
                </a:srgbClr>
              </a:clrTo>
            </a:clrChange>
          </a:blip>
          <a:srcRect l="74326" b="47065"/>
          <a:stretch>
            <a:fillRect/>
          </a:stretch>
        </p:blipFill>
        <p:spPr bwMode="auto">
          <a:xfrm>
            <a:off x="2123728" y="5517232"/>
            <a:ext cx="1085594" cy="1080000"/>
          </a:xfrm>
          <a:prstGeom prst="ellipse">
            <a:avLst/>
          </a:prstGeom>
          <a:noFill/>
        </p:spPr>
      </p:pic>
      <p:pic>
        <p:nvPicPr>
          <p:cNvPr id="20" name="Picture 6" descr="https://cs8.pikabu.ru/post_img/2016/09/07/8/og_og_1473254351261573126.jpg"/>
          <p:cNvPicPr>
            <a:picLocks noChangeAspect="1" noChangeArrowheads="1"/>
          </p:cNvPicPr>
          <p:nvPr/>
        </p:nvPicPr>
        <p:blipFill>
          <a:blip r:embed="rId2" cstate="print">
            <a:clrChange>
              <a:clrFrom>
                <a:srgbClr val="FEFEFE"/>
              </a:clrFrom>
              <a:clrTo>
                <a:srgbClr val="FEFEFE">
                  <a:alpha val="0"/>
                </a:srgbClr>
              </a:clrTo>
            </a:clrChange>
          </a:blip>
          <a:srcRect l="50184" t="53326" r="27293"/>
          <a:stretch>
            <a:fillRect/>
          </a:stretch>
        </p:blipFill>
        <p:spPr bwMode="auto">
          <a:xfrm>
            <a:off x="3203848" y="4365104"/>
            <a:ext cx="936104" cy="936000"/>
          </a:xfrm>
          <a:prstGeom prst="ellipse">
            <a:avLst/>
          </a:prstGeom>
          <a:noFill/>
        </p:spPr>
      </p:pic>
      <p:pic>
        <p:nvPicPr>
          <p:cNvPr id="21" name="Picture 6" descr="https://cs8.pikabu.ru/post_img/2016/09/07/8/og_og_1473254351261573126.jpg"/>
          <p:cNvPicPr>
            <a:picLocks noChangeAspect="1" noChangeArrowheads="1"/>
          </p:cNvPicPr>
          <p:nvPr/>
        </p:nvPicPr>
        <p:blipFill>
          <a:blip r:embed="rId2" cstate="print">
            <a:clrChange>
              <a:clrFrom>
                <a:srgbClr val="FEFEFE"/>
              </a:clrFrom>
              <a:clrTo>
                <a:srgbClr val="FEFEFE">
                  <a:alpha val="0"/>
                </a:srgbClr>
              </a:clrTo>
            </a:clrChange>
          </a:blip>
          <a:srcRect l="48408" t="-391" r="25862" b="47065"/>
          <a:stretch>
            <a:fillRect/>
          </a:stretch>
        </p:blipFill>
        <p:spPr bwMode="auto">
          <a:xfrm>
            <a:off x="2123848" y="4365232"/>
            <a:ext cx="1080000" cy="1080000"/>
          </a:xfrm>
          <a:prstGeom prst="ellipse">
            <a:avLst/>
          </a:prstGeom>
          <a:noFill/>
        </p:spPr>
      </p:pic>
      <p:pic>
        <p:nvPicPr>
          <p:cNvPr id="22"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r="75702" b="49641"/>
          <a:stretch>
            <a:fillRect/>
          </a:stretch>
        </p:blipFill>
        <p:spPr bwMode="auto">
          <a:xfrm>
            <a:off x="251520" y="4437112"/>
            <a:ext cx="864000" cy="864000"/>
          </a:xfrm>
          <a:prstGeom prst="ellipse">
            <a:avLst/>
          </a:prstGeom>
          <a:noFill/>
        </p:spPr>
      </p:pic>
      <p:sp>
        <p:nvSpPr>
          <p:cNvPr id="23" name="TextBox 22"/>
          <p:cNvSpPr txBox="1"/>
          <p:nvPr/>
        </p:nvSpPr>
        <p:spPr>
          <a:xfrm>
            <a:off x="4283968" y="4759984"/>
            <a:ext cx="4824000" cy="1477328"/>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Рассмотри монеты.</a:t>
            </a:r>
          </a:p>
          <a:p>
            <a:r>
              <a:rPr lang="ru-RU" b="1" dirty="0" smtClean="0">
                <a:solidFill>
                  <a:schemeClr val="accent2">
                    <a:lumMod val="50000"/>
                  </a:schemeClr>
                </a:solidFill>
                <a:latin typeface="Comic Sans MS" pitchFamily="66" charset="0"/>
              </a:rPr>
              <a:t>Устно ответь, что общего у всех монет.</a:t>
            </a:r>
          </a:p>
          <a:p>
            <a:endParaRPr lang="ru-RU" b="1" dirty="0" smtClean="0">
              <a:solidFill>
                <a:schemeClr val="accent2">
                  <a:lumMod val="50000"/>
                </a:schemeClr>
              </a:solidFill>
              <a:latin typeface="Comic Sans MS" pitchFamily="66" charset="0"/>
            </a:endParaRPr>
          </a:p>
          <a:p>
            <a:endParaRPr lang="ru-RU" b="1" dirty="0" smtClean="0">
              <a:solidFill>
                <a:schemeClr val="accent2">
                  <a:lumMod val="50000"/>
                </a:schemeClr>
              </a:solidFill>
              <a:latin typeface="Comic Sans MS" pitchFamily="66" charset="0"/>
            </a:endParaRPr>
          </a:p>
          <a:p>
            <a:r>
              <a:rPr lang="ru-RU" b="1" dirty="0" smtClean="0">
                <a:solidFill>
                  <a:schemeClr val="accent2">
                    <a:lumMod val="50000"/>
                  </a:schemeClr>
                </a:solidFill>
                <a:latin typeface="Comic Sans MS" pitchFamily="66" charset="0"/>
              </a:rPr>
              <a:t>Чем они различаются?</a:t>
            </a:r>
            <a:endParaRPr lang="ru-RU" b="1" dirty="0">
              <a:solidFill>
                <a:schemeClr val="accent2">
                  <a:lumMod val="50000"/>
                </a:schemeClr>
              </a:solidFill>
              <a:latin typeface="Comic Sans MS" pitchFamily="66" charset="0"/>
            </a:endParaRPr>
          </a:p>
        </p:txBody>
      </p:sp>
      <p:cxnSp>
        <p:nvCxnSpPr>
          <p:cNvPr id="25" name="Прямая со стрелкой 24"/>
          <p:cNvCxnSpPr>
            <a:stCxn id="9" idx="1"/>
            <a:endCxn id="4098" idx="3"/>
          </p:cNvCxnSpPr>
          <p:nvPr/>
        </p:nvCxnSpPr>
        <p:spPr>
          <a:xfrm flipH="1">
            <a:off x="2711793" y="2456872"/>
            <a:ext cx="1356151" cy="3600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4067944" y="1772816"/>
            <a:ext cx="1368152" cy="360000"/>
          </a:xfrm>
          <a:prstGeom prst="roundRect">
            <a:avLst/>
          </a:prstGeom>
          <a:solidFill>
            <a:srgbClr val="8CE89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купюры</a:t>
            </a:r>
            <a:endParaRPr lang="ru-RU" b="1" dirty="0">
              <a:solidFill>
                <a:schemeClr val="tx1"/>
              </a:solidFill>
            </a:endParaRPr>
          </a:p>
        </p:txBody>
      </p:sp>
      <p:cxnSp>
        <p:nvCxnSpPr>
          <p:cNvPr id="29" name="Прямая со стрелкой 28"/>
          <p:cNvCxnSpPr>
            <a:stCxn id="27" idx="1"/>
            <a:endCxn id="4098" idx="3"/>
          </p:cNvCxnSpPr>
          <p:nvPr/>
        </p:nvCxnSpPr>
        <p:spPr>
          <a:xfrm flipH="1">
            <a:off x="2711793" y="1952816"/>
            <a:ext cx="1356151" cy="8641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4067944" y="2780968"/>
            <a:ext cx="1368152" cy="360000"/>
          </a:xfrm>
          <a:prstGeom prst="roundRect">
            <a:avLst/>
          </a:prstGeom>
          <a:solidFill>
            <a:srgbClr val="8CE89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монеты</a:t>
            </a:r>
            <a:endParaRPr lang="ru-RU" b="1" dirty="0">
              <a:solidFill>
                <a:schemeClr val="tx1"/>
              </a:solidFill>
            </a:endParaRPr>
          </a:p>
        </p:txBody>
      </p:sp>
      <p:cxnSp>
        <p:nvCxnSpPr>
          <p:cNvPr id="33" name="Прямая со стрелкой 32"/>
          <p:cNvCxnSpPr>
            <a:stCxn id="31" idx="3"/>
            <a:endCxn id="4100" idx="1"/>
          </p:cNvCxnSpPr>
          <p:nvPr/>
        </p:nvCxnSpPr>
        <p:spPr>
          <a:xfrm flipV="1">
            <a:off x="5436096" y="2816932"/>
            <a:ext cx="1296144" cy="14403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4427984" y="5445224"/>
            <a:ext cx="3240000" cy="324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Круглые, герб, цифра.</a:t>
            </a:r>
            <a:endParaRPr lang="ru-RU" b="1" dirty="0">
              <a:solidFill>
                <a:schemeClr val="tx1"/>
              </a:solidFill>
            </a:endParaRPr>
          </a:p>
        </p:txBody>
      </p:sp>
      <p:sp>
        <p:nvSpPr>
          <p:cNvPr id="36" name="Скругленный прямоугольник 35"/>
          <p:cNvSpPr/>
          <p:nvPr/>
        </p:nvSpPr>
        <p:spPr>
          <a:xfrm>
            <a:off x="4427984" y="6273352"/>
            <a:ext cx="3240000" cy="3240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Достоинством (номиналом).</a:t>
            </a:r>
            <a:endParaRPr lang="ru-RU" b="1" dirty="0">
              <a:solidFill>
                <a:schemeClr val="tx1"/>
              </a:solidFill>
            </a:endParaRPr>
          </a:p>
        </p:txBody>
      </p:sp>
      <p:pic>
        <p:nvPicPr>
          <p:cNvPr id="28" name="Picture 2" descr="https://img.freepik.com/free-vector/cute-squirrel-cartoon-mascot_102902-2320.jpg"/>
          <p:cNvPicPr>
            <a:picLocks noChangeAspect="1" noChangeArrowheads="1"/>
          </p:cNvPicPr>
          <p:nvPr/>
        </p:nvPicPr>
        <p:blipFill>
          <a:blip r:embed="rId5" cstate="print">
            <a:clrChange>
              <a:clrFrom>
                <a:srgbClr val="FFFFFF"/>
              </a:clrFrom>
              <a:clrTo>
                <a:srgbClr val="FFFFFF">
                  <a:alpha val="0"/>
                </a:srgbClr>
              </a:clrTo>
            </a:clrChange>
          </a:blip>
          <a:srcRect l="24153" t="1612" r="50486" b="61314"/>
          <a:stretch>
            <a:fillRect/>
          </a:stretch>
        </p:blipFill>
        <p:spPr bwMode="auto">
          <a:xfrm>
            <a:off x="7380312" y="5274000"/>
            <a:ext cx="1446260" cy="1584000"/>
          </a:xfrm>
          <a:prstGeom prst="rect">
            <a:avLst/>
          </a:prstGeom>
          <a:noFill/>
        </p:spPr>
      </p:pic>
      <p:sp>
        <p:nvSpPr>
          <p:cNvPr id="30" name="Нашивка 29">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TextBox 3"/>
          <p:cNvSpPr txBox="1"/>
          <p:nvPr/>
        </p:nvSpPr>
        <p:spPr>
          <a:xfrm>
            <a:off x="4499992" y="1556792"/>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
        <p:nvSpPr>
          <p:cNvPr id="34" name="TextBox 3"/>
          <p:cNvSpPr txBox="1"/>
          <p:nvPr/>
        </p:nvSpPr>
        <p:spPr>
          <a:xfrm>
            <a:off x="3923928" y="5373216"/>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right)">
                                      <p:cBhvr>
                                        <p:cTn id="13" dur="500"/>
                                        <p:tgtEl>
                                          <p:spTgt spid="29"/>
                                        </p:tgtEl>
                                      </p:cBhvr>
                                    </p:animEffec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wipe(left)">
                                      <p:cBhvr>
                                        <p:cTn id="25" dur="500"/>
                                        <p:tgtEl>
                                          <p:spTgt spid="35">
                                            <p:txEl>
                                              <p:pRg st="0" end="0"/>
                                            </p:txEl>
                                          </p:spTgt>
                                        </p:tgtEl>
                                      </p:cBhvr>
                                    </p:animEffec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6"/>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wipe(left)">
                                      <p:cBhvr>
                                        <p:cTn id="31" dur="500"/>
                                        <p:tgtEl>
                                          <p:spTgt spid="36">
                                            <p:txEl>
                                              <p:pRg st="0" end="0"/>
                                            </p:txEl>
                                          </p:spTgt>
                                        </p:tgtEl>
                                      </p:cBhvr>
                                    </p:animEffect>
                                  </p:childTnLst>
                                </p:cTn>
                              </p:par>
                            </p:childTnLst>
                          </p:cTn>
                        </p:par>
                      </p:childTnLst>
                    </p:cTn>
                  </p:par>
                </p:childTnLst>
              </p:cTn>
              <p:nextCondLst>
                <p:cond evt="onClick" delay="0">
                  <p:tgtEl>
                    <p:spTgt spid="3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l="24299" r="51403" b="49641"/>
          <a:stretch>
            <a:fillRect/>
          </a:stretch>
        </p:blipFill>
        <p:spPr bwMode="auto">
          <a:xfrm>
            <a:off x="2195736" y="4149120"/>
            <a:ext cx="1080000" cy="1080000"/>
          </a:xfrm>
          <a:prstGeom prst="rect">
            <a:avLst/>
          </a:prstGeom>
          <a:noFill/>
        </p:spPr>
      </p:pic>
      <p:sp>
        <p:nvSpPr>
          <p:cNvPr id="3" name="TextBox 2"/>
          <p:cNvSpPr txBox="1"/>
          <p:nvPr/>
        </p:nvSpPr>
        <p:spPr>
          <a:xfrm>
            <a:off x="251520" y="332656"/>
            <a:ext cx="8352928" cy="646331"/>
          </a:xfrm>
          <a:prstGeom prst="rect">
            <a:avLst/>
          </a:prstGeom>
          <a:noFill/>
        </p:spPr>
        <p:txBody>
          <a:bodyPr wrap="square" rtlCol="0">
            <a:spAutoFit/>
          </a:bodyPr>
          <a:lstStyle/>
          <a:p>
            <a:r>
              <a:rPr lang="ru-RU" b="1" dirty="0" smtClean="0">
                <a:solidFill>
                  <a:srgbClr val="652E15"/>
                </a:solidFill>
              </a:rPr>
              <a:t>- Однажды я прочитала в энциклопедии, что у монеты есть две стороны – </a:t>
            </a:r>
            <a:r>
              <a:rPr lang="ru-RU" b="1" i="1" dirty="0" smtClean="0">
                <a:solidFill>
                  <a:srgbClr val="652E15"/>
                </a:solidFill>
              </a:rPr>
              <a:t>аверс</a:t>
            </a:r>
            <a:r>
              <a:rPr lang="ru-RU" b="1" dirty="0" smtClean="0">
                <a:solidFill>
                  <a:srgbClr val="652E15"/>
                </a:solidFill>
              </a:rPr>
              <a:t> и </a:t>
            </a:r>
            <a:r>
              <a:rPr lang="ru-RU" b="1" i="1" dirty="0" smtClean="0">
                <a:solidFill>
                  <a:srgbClr val="652E15"/>
                </a:solidFill>
              </a:rPr>
              <a:t>реверс</a:t>
            </a:r>
            <a:r>
              <a:rPr lang="ru-RU" b="1" dirty="0" smtClean="0">
                <a:solidFill>
                  <a:srgbClr val="652E15"/>
                </a:solidFill>
              </a:rPr>
              <a:t>. По-другому их ещё называют «орёл» и «решка».</a:t>
            </a:r>
            <a:endParaRPr lang="ru-RU" b="1" dirty="0">
              <a:solidFill>
                <a:srgbClr val="652E15"/>
              </a:solidFill>
            </a:endParaRPr>
          </a:p>
        </p:txBody>
      </p:sp>
      <p:sp>
        <p:nvSpPr>
          <p:cNvPr id="4" name="TextBox 3"/>
          <p:cNvSpPr txBox="1"/>
          <p:nvPr/>
        </p:nvSpPr>
        <p:spPr>
          <a:xfrm>
            <a:off x="323528" y="1052736"/>
            <a:ext cx="766885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i="1" dirty="0" smtClean="0">
                <a:solidFill>
                  <a:srgbClr val="C00000"/>
                </a:solidFill>
              </a:rPr>
              <a:t>Справка.</a:t>
            </a:r>
          </a:p>
          <a:p>
            <a:r>
              <a:rPr lang="ru-RU" b="1" i="1" dirty="0" smtClean="0">
                <a:solidFill>
                  <a:srgbClr val="C00000"/>
                </a:solidFill>
              </a:rPr>
              <a:t>Реверс</a:t>
            </a:r>
            <a:r>
              <a:rPr lang="ru-RU" dirty="0" smtClean="0"/>
              <a:t> – </a:t>
            </a:r>
            <a:r>
              <a:rPr lang="ru-RU" b="1" dirty="0" smtClean="0"/>
              <a:t>сторона монеты, на которой размещена информация о величине (номинале) монеты.</a:t>
            </a:r>
          </a:p>
          <a:p>
            <a:r>
              <a:rPr lang="ru-RU" b="1" i="1" dirty="0" smtClean="0">
                <a:solidFill>
                  <a:srgbClr val="C00000"/>
                </a:solidFill>
              </a:rPr>
              <a:t>Аверс</a:t>
            </a:r>
            <a:r>
              <a:rPr lang="ru-RU" dirty="0" smtClean="0"/>
              <a:t> – </a:t>
            </a:r>
            <a:r>
              <a:rPr lang="ru-RU" b="1" dirty="0" smtClean="0"/>
              <a:t>сторона монеты, на которой изображён герб – государственный символ страны.</a:t>
            </a:r>
            <a:endParaRPr lang="ru-RU" b="1" dirty="0"/>
          </a:p>
        </p:txBody>
      </p:sp>
      <p:sp>
        <p:nvSpPr>
          <p:cNvPr id="5" name="TextBox 4"/>
          <p:cNvSpPr txBox="1"/>
          <p:nvPr/>
        </p:nvSpPr>
        <p:spPr>
          <a:xfrm>
            <a:off x="395536" y="2780968"/>
            <a:ext cx="8136904" cy="1200329"/>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     Рассмотри монеты. Среди этих монет есть и такие, которыми сейчас уже в нашей стране не пользуются.</a:t>
            </a:r>
          </a:p>
          <a:p>
            <a:r>
              <a:rPr lang="ru-RU" b="1" dirty="0" smtClean="0">
                <a:solidFill>
                  <a:schemeClr val="accent2">
                    <a:lumMod val="50000"/>
                  </a:schemeClr>
                </a:solidFill>
                <a:latin typeface="Comic Sans MS" pitchFamily="66" charset="0"/>
              </a:rPr>
              <a:t>     Определи, где на этих монетах аверс, а где – реверс. Соедини изображения и подписи.</a:t>
            </a:r>
            <a:endParaRPr lang="ru-RU" b="1" dirty="0">
              <a:solidFill>
                <a:schemeClr val="accent2">
                  <a:lumMod val="50000"/>
                </a:schemeClr>
              </a:solidFill>
              <a:latin typeface="Comic Sans MS" pitchFamily="66" charset="0"/>
            </a:endParaRPr>
          </a:p>
        </p:txBody>
      </p:sp>
      <p:pic>
        <p:nvPicPr>
          <p:cNvPr id="5122" name="Picture 2" descr="https://southklad.ru/wp-content/uploads/2016/02/1-RUBL-1979.jpg"/>
          <p:cNvPicPr>
            <a:picLocks noChangeAspect="1" noChangeArrowheads="1"/>
          </p:cNvPicPr>
          <p:nvPr/>
        </p:nvPicPr>
        <p:blipFill>
          <a:blip r:embed="rId3" cstate="print">
            <a:clrChange>
              <a:clrFrom>
                <a:srgbClr val="FFFFFF"/>
              </a:clrFrom>
              <a:clrTo>
                <a:srgbClr val="FFFFFF">
                  <a:alpha val="0"/>
                </a:srgbClr>
              </a:clrTo>
            </a:clrChange>
          </a:blip>
          <a:srcRect l="48649"/>
          <a:stretch>
            <a:fillRect/>
          </a:stretch>
        </p:blipFill>
        <p:spPr bwMode="auto">
          <a:xfrm>
            <a:off x="3419872" y="4149120"/>
            <a:ext cx="1109312" cy="1080120"/>
          </a:xfrm>
          <a:prstGeom prst="ellipse">
            <a:avLst/>
          </a:prstGeom>
          <a:noFill/>
        </p:spPr>
      </p:pic>
      <p:pic>
        <p:nvPicPr>
          <p:cNvPr id="9" name="Picture 2" descr="https://southklad.ru/wp-content/uploads/2016/02/1-RUBL-1979.jpg"/>
          <p:cNvPicPr>
            <a:picLocks noChangeAspect="1" noChangeArrowheads="1"/>
          </p:cNvPicPr>
          <p:nvPr/>
        </p:nvPicPr>
        <p:blipFill>
          <a:blip r:embed="rId3" cstate="print">
            <a:clrChange>
              <a:clrFrom>
                <a:srgbClr val="FFFFFF"/>
              </a:clrFrom>
              <a:clrTo>
                <a:srgbClr val="FFFFFF">
                  <a:alpha val="0"/>
                </a:srgbClr>
              </a:clrTo>
            </a:clrChange>
          </a:blip>
          <a:srcRect r="48649"/>
          <a:stretch>
            <a:fillRect/>
          </a:stretch>
        </p:blipFill>
        <p:spPr bwMode="auto">
          <a:xfrm>
            <a:off x="4716016" y="4149120"/>
            <a:ext cx="1109312" cy="1080120"/>
          </a:xfrm>
          <a:prstGeom prst="rect">
            <a:avLst/>
          </a:prstGeom>
          <a:noFill/>
        </p:spPr>
      </p:pic>
      <p:pic>
        <p:nvPicPr>
          <p:cNvPr id="5126" name="Picture 6" descr="https://static.auction.ru/offer_images/rd48/2021/01/03/02/big/B/bqSW5wly29H/1_rubl_1992_goda_mmd_venzel.jpg"/>
          <p:cNvPicPr>
            <a:picLocks noChangeAspect="1" noChangeArrowheads="1"/>
          </p:cNvPicPr>
          <p:nvPr/>
        </p:nvPicPr>
        <p:blipFill>
          <a:blip r:embed="rId4" cstate="print">
            <a:clrChange>
              <a:clrFrom>
                <a:srgbClr val="E4E5E7"/>
              </a:clrFrom>
              <a:clrTo>
                <a:srgbClr val="E4E5E7">
                  <a:alpha val="0"/>
                </a:srgbClr>
              </a:clrTo>
            </a:clrChange>
          </a:blip>
          <a:srcRect l="49609"/>
          <a:stretch>
            <a:fillRect/>
          </a:stretch>
        </p:blipFill>
        <p:spPr bwMode="auto">
          <a:xfrm>
            <a:off x="5868144" y="4149120"/>
            <a:ext cx="1097006" cy="1080000"/>
          </a:xfrm>
          <a:prstGeom prst="ellipse">
            <a:avLst/>
          </a:prstGeom>
          <a:noFill/>
        </p:spPr>
      </p:pic>
      <p:pic>
        <p:nvPicPr>
          <p:cNvPr id="12" name="Picture 6" descr="https://static.auction.ru/offer_images/rd48/2021/01/03/02/big/B/bqSW5wly29H/1_rubl_1992_goda_mmd_venzel.jpg"/>
          <p:cNvPicPr>
            <a:picLocks noChangeAspect="1" noChangeArrowheads="1"/>
          </p:cNvPicPr>
          <p:nvPr/>
        </p:nvPicPr>
        <p:blipFill>
          <a:blip r:embed="rId4" cstate="print">
            <a:clrChange>
              <a:clrFrom>
                <a:srgbClr val="C8C8C8"/>
              </a:clrFrom>
              <a:clrTo>
                <a:srgbClr val="C8C8C8">
                  <a:alpha val="0"/>
                </a:srgbClr>
              </a:clrTo>
            </a:clrChange>
          </a:blip>
          <a:srcRect r="50391"/>
          <a:stretch>
            <a:fillRect/>
          </a:stretch>
        </p:blipFill>
        <p:spPr bwMode="auto">
          <a:xfrm>
            <a:off x="7164288" y="4149120"/>
            <a:ext cx="1080000" cy="1080000"/>
          </a:xfrm>
          <a:prstGeom prst="ellipse">
            <a:avLst/>
          </a:prstGeom>
          <a:noFill/>
        </p:spPr>
      </p:pic>
      <p:sp>
        <p:nvSpPr>
          <p:cNvPr id="13" name="Скругленный прямоугольник 12"/>
          <p:cNvSpPr/>
          <p:nvPr/>
        </p:nvSpPr>
        <p:spPr>
          <a:xfrm>
            <a:off x="1043728" y="6237352"/>
            <a:ext cx="1080000" cy="360000"/>
          </a:xfrm>
          <a:prstGeom prst="roundRect">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аверс</a:t>
            </a:r>
            <a:endParaRPr lang="ru-RU" b="1" dirty="0">
              <a:solidFill>
                <a:schemeClr val="tx1"/>
              </a:solidFill>
            </a:endParaRPr>
          </a:p>
        </p:txBody>
      </p:sp>
      <p:cxnSp>
        <p:nvCxnSpPr>
          <p:cNvPr id="18" name="Прямая со стрелкой 17"/>
          <p:cNvCxnSpPr>
            <a:stCxn id="13" idx="0"/>
          </p:cNvCxnSpPr>
          <p:nvPr/>
        </p:nvCxnSpPr>
        <p:spPr>
          <a:xfrm flipH="1" flipV="1">
            <a:off x="1439592" y="5229120"/>
            <a:ext cx="144136" cy="10082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3" idx="0"/>
            <a:endCxn id="9" idx="2"/>
          </p:cNvCxnSpPr>
          <p:nvPr/>
        </p:nvCxnSpPr>
        <p:spPr>
          <a:xfrm flipV="1">
            <a:off x="1583728" y="5229240"/>
            <a:ext cx="3686944" cy="100811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3" idx="0"/>
            <a:endCxn id="5126" idx="4"/>
          </p:cNvCxnSpPr>
          <p:nvPr/>
        </p:nvCxnSpPr>
        <p:spPr>
          <a:xfrm flipV="1">
            <a:off x="1583728" y="5229120"/>
            <a:ext cx="4832919" cy="10082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7020272" y="6237352"/>
            <a:ext cx="1080000" cy="360000"/>
          </a:xfrm>
          <a:prstGeom prst="roundRect">
            <a:avLst/>
          </a:pr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реверс</a:t>
            </a:r>
            <a:endParaRPr lang="ru-RU" b="1" dirty="0">
              <a:solidFill>
                <a:schemeClr val="tx1"/>
              </a:solidFill>
            </a:endParaRPr>
          </a:p>
        </p:txBody>
      </p:sp>
      <p:cxnSp>
        <p:nvCxnSpPr>
          <p:cNvPr id="28" name="Прямая со стрелкой 27"/>
          <p:cNvCxnSpPr>
            <a:stCxn id="26" idx="0"/>
            <a:endCxn id="12" idx="4"/>
          </p:cNvCxnSpPr>
          <p:nvPr/>
        </p:nvCxnSpPr>
        <p:spPr>
          <a:xfrm flipV="1">
            <a:off x="7560272" y="5229120"/>
            <a:ext cx="144016" cy="100823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26" idx="0"/>
            <a:endCxn id="5122" idx="4"/>
          </p:cNvCxnSpPr>
          <p:nvPr/>
        </p:nvCxnSpPr>
        <p:spPr>
          <a:xfrm flipH="1" flipV="1">
            <a:off x="3974528" y="5229240"/>
            <a:ext cx="3585744" cy="100811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6" idx="0"/>
            <a:endCxn id="7" idx="2"/>
          </p:cNvCxnSpPr>
          <p:nvPr/>
        </p:nvCxnSpPr>
        <p:spPr>
          <a:xfrm flipH="1" flipV="1">
            <a:off x="2735736" y="5229120"/>
            <a:ext cx="4824536" cy="100823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6" descr="https://cs8.pikabu.ru/post_img/2016/09/07/8/og_og_1473254351261573126.jpg"/>
          <p:cNvPicPr>
            <a:picLocks noChangeAspect="1" noChangeArrowheads="1"/>
          </p:cNvPicPr>
          <p:nvPr/>
        </p:nvPicPr>
        <p:blipFill>
          <a:blip r:embed="rId2" cstate="print">
            <a:clrChange>
              <a:clrFrom>
                <a:srgbClr val="FFFFFF"/>
              </a:clrFrom>
              <a:clrTo>
                <a:srgbClr val="FFFFFF">
                  <a:alpha val="0"/>
                </a:srgbClr>
              </a:clrTo>
            </a:clrChange>
          </a:blip>
          <a:srcRect r="75702" b="49641"/>
          <a:stretch>
            <a:fillRect/>
          </a:stretch>
        </p:blipFill>
        <p:spPr bwMode="auto">
          <a:xfrm>
            <a:off x="899592" y="4149120"/>
            <a:ext cx="1080000" cy="1080000"/>
          </a:xfrm>
          <a:prstGeom prst="ellipse">
            <a:avLst/>
          </a:prstGeom>
          <a:noFill/>
        </p:spPr>
      </p:pic>
      <p:sp>
        <p:nvSpPr>
          <p:cNvPr id="41" name="Скругленный прямоугольник 40"/>
          <p:cNvSpPr/>
          <p:nvPr/>
        </p:nvSpPr>
        <p:spPr>
          <a:xfrm>
            <a:off x="2915936" y="6237352"/>
            <a:ext cx="1080000" cy="360000"/>
          </a:xfrm>
          <a:prstGeom prst="roundRect">
            <a:avLst/>
          </a:prstGeom>
          <a:solidFill>
            <a:schemeClr val="accent2">
              <a:lumMod val="40000"/>
              <a:lumOff val="6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 орёл</a:t>
            </a:r>
            <a:endParaRPr lang="ru-RU" b="1" dirty="0">
              <a:solidFill>
                <a:schemeClr val="tx1"/>
              </a:solidFill>
            </a:endParaRPr>
          </a:p>
        </p:txBody>
      </p:sp>
      <p:cxnSp>
        <p:nvCxnSpPr>
          <p:cNvPr id="42" name="Прямая со стрелкой 41"/>
          <p:cNvCxnSpPr>
            <a:stCxn id="41" idx="0"/>
            <a:endCxn id="40" idx="4"/>
          </p:cNvCxnSpPr>
          <p:nvPr/>
        </p:nvCxnSpPr>
        <p:spPr>
          <a:xfrm flipH="1" flipV="1">
            <a:off x="1439592" y="5229120"/>
            <a:ext cx="2016344" cy="10082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41" idx="0"/>
            <a:endCxn id="9" idx="2"/>
          </p:cNvCxnSpPr>
          <p:nvPr/>
        </p:nvCxnSpPr>
        <p:spPr>
          <a:xfrm flipV="1">
            <a:off x="3455936" y="5229240"/>
            <a:ext cx="1814736" cy="10081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41" idx="0"/>
            <a:endCxn id="5126" idx="4"/>
          </p:cNvCxnSpPr>
          <p:nvPr/>
        </p:nvCxnSpPr>
        <p:spPr>
          <a:xfrm flipV="1">
            <a:off x="3455936" y="5229120"/>
            <a:ext cx="2960711" cy="10082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Скругленный прямоугольник 48"/>
          <p:cNvSpPr/>
          <p:nvPr/>
        </p:nvSpPr>
        <p:spPr>
          <a:xfrm>
            <a:off x="4932040" y="6237352"/>
            <a:ext cx="1080000" cy="360000"/>
          </a:xfrm>
          <a:prstGeom prst="roundRect">
            <a:avLst/>
          </a:prstGeom>
          <a:solidFill>
            <a:schemeClr val="tx2">
              <a:lumMod val="20000"/>
              <a:lumOff val="8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решка</a:t>
            </a:r>
            <a:endParaRPr lang="ru-RU" b="1" dirty="0">
              <a:solidFill>
                <a:schemeClr val="tx1"/>
              </a:solidFill>
            </a:endParaRPr>
          </a:p>
        </p:txBody>
      </p:sp>
      <p:cxnSp>
        <p:nvCxnSpPr>
          <p:cNvPr id="51" name="Прямая со стрелкой 50"/>
          <p:cNvCxnSpPr>
            <a:stCxn id="49" idx="0"/>
            <a:endCxn id="12" idx="4"/>
          </p:cNvCxnSpPr>
          <p:nvPr/>
        </p:nvCxnSpPr>
        <p:spPr>
          <a:xfrm flipV="1">
            <a:off x="5472040" y="5229120"/>
            <a:ext cx="2232248" cy="100823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stCxn id="49" idx="0"/>
            <a:endCxn id="5122" idx="4"/>
          </p:cNvCxnSpPr>
          <p:nvPr/>
        </p:nvCxnSpPr>
        <p:spPr>
          <a:xfrm flipH="1" flipV="1">
            <a:off x="3974528" y="5229240"/>
            <a:ext cx="1497512" cy="100811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a:stCxn id="49" idx="0"/>
            <a:endCxn id="7" idx="2"/>
          </p:cNvCxnSpPr>
          <p:nvPr/>
        </p:nvCxnSpPr>
        <p:spPr>
          <a:xfrm flipH="1" flipV="1">
            <a:off x="2735736" y="5229120"/>
            <a:ext cx="2736304" cy="100823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https://img.freepik.com/free-vector/cute-squirrel-cartoon-mascot_102902-2320.jpg"/>
          <p:cNvPicPr>
            <a:picLocks noChangeAspect="1" noChangeArrowheads="1"/>
          </p:cNvPicPr>
          <p:nvPr/>
        </p:nvPicPr>
        <p:blipFill>
          <a:blip r:embed="rId5" cstate="print">
            <a:clrChange>
              <a:clrFrom>
                <a:srgbClr val="FFFFFF"/>
              </a:clrFrom>
              <a:clrTo>
                <a:srgbClr val="FFFFFF">
                  <a:alpha val="0"/>
                </a:srgbClr>
              </a:clrTo>
            </a:clrChange>
          </a:blip>
          <a:srcRect l="24153" t="1612" r="50486" b="61314"/>
          <a:stretch>
            <a:fillRect/>
          </a:stretch>
        </p:blipFill>
        <p:spPr bwMode="auto">
          <a:xfrm>
            <a:off x="7662244" y="1052912"/>
            <a:ext cx="1446260" cy="1584000"/>
          </a:xfrm>
          <a:prstGeom prst="rect">
            <a:avLst/>
          </a:prstGeom>
          <a:noFill/>
        </p:spPr>
      </p:pic>
      <p:sp>
        <p:nvSpPr>
          <p:cNvPr id="29" name="Нашивка 28">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TextBox 3"/>
          <p:cNvSpPr txBox="1"/>
          <p:nvPr/>
        </p:nvSpPr>
        <p:spPr>
          <a:xfrm>
            <a:off x="395536" y="6271428"/>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41"/>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9"/>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par>
                                <p:cTn id="44" presetID="22" presetClass="entr" presetSubtype="4"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par>
                                <p:cTn id="47" presetID="22" presetClass="entr" presetSubtype="4"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down)">
                                      <p:cBhvr>
                                        <p:cTn id="49" dur="500"/>
                                        <p:tgtEl>
                                          <p:spTgt spid="57"/>
                                        </p:tgtEl>
                                      </p:cBhvr>
                                    </p:animEffect>
                                  </p:childTnLst>
                                </p:cTn>
                              </p:par>
                            </p:childTnLst>
                          </p:cTn>
                        </p:par>
                      </p:childTnLst>
                    </p:cTn>
                  </p:par>
                </p:childTnLst>
              </p:cTn>
              <p:nextCondLst>
                <p:cond evt="onClick" delay="0">
                  <p:tgtEl>
                    <p:spTgt spid="4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a:ln>
            <a:noFill/>
          </a:ln>
        </p:spPr>
        <p:txBody>
          <a:bodyPr wrap="square" rtlCol="0">
            <a:spAutoFit/>
          </a:bodyPr>
          <a:lstStyle/>
          <a:p>
            <a:pPr algn="ctr"/>
            <a:r>
              <a:rPr lang="ru-RU" sz="2000" b="1" dirty="0" smtClean="0">
                <a:solidFill>
                  <a:schemeClr val="accent3">
                    <a:lumMod val="50000"/>
                  </a:schemeClr>
                </a:solidFill>
                <a:latin typeface="Comic Sans MS" pitchFamily="66" charset="0"/>
              </a:rPr>
              <a:t>Задание 4</a:t>
            </a:r>
            <a:endParaRPr lang="ru-RU" sz="2000" b="1" dirty="0">
              <a:solidFill>
                <a:schemeClr val="accent3">
                  <a:lumMod val="50000"/>
                </a:schemeClr>
              </a:solidFill>
              <a:latin typeface="Comic Sans MS" pitchFamily="66" charset="0"/>
            </a:endParaRPr>
          </a:p>
        </p:txBody>
      </p:sp>
      <p:sp>
        <p:nvSpPr>
          <p:cNvPr id="5" name="TextBox 4"/>
          <p:cNvSpPr txBox="1"/>
          <p:nvPr/>
        </p:nvSpPr>
        <p:spPr>
          <a:xfrm>
            <a:off x="251520" y="548680"/>
            <a:ext cx="8640960" cy="1754326"/>
          </a:xfrm>
          <a:prstGeom prst="rect">
            <a:avLst/>
          </a:prstGeom>
          <a:noFill/>
        </p:spPr>
        <p:txBody>
          <a:bodyPr wrap="square" rtlCol="0">
            <a:spAutoFit/>
          </a:bodyPr>
          <a:lstStyle/>
          <a:p>
            <a:pPr algn="just"/>
            <a:r>
              <a:rPr lang="ru-RU" b="1" dirty="0" smtClean="0">
                <a:solidFill>
                  <a:srgbClr val="652E15"/>
                </a:solidFill>
              </a:rPr>
              <a:t>- А ещё из энциклопедии я узнала, почему деньги в России стали называть «рублями». Оказывается, в стародавние времена в качестве денег использовали серебряные слитки длиной до 20 см и весом примерно 200 граммов. Называли эти слитки «гривнами». Но такими слитками не всегда было удобно расплачиваться за небольшой товар. Иногда для точности расчётов эти слитки приходилось рубить на более мелкие части, поэтому эти слитки называли «рубль» (от слова «рубить»)</a:t>
            </a:r>
            <a:endParaRPr lang="ru-RU" b="1" dirty="0">
              <a:solidFill>
                <a:srgbClr val="652E15"/>
              </a:solidFill>
            </a:endParaRPr>
          </a:p>
        </p:txBody>
      </p:sp>
      <p:pic>
        <p:nvPicPr>
          <p:cNvPr id="3074" name="Picture 2" descr="https://avatars.dzeninfra.ru/get-zen_brief/6494091/pub_62da45d09d059c55fe04c167_62da4640df482c1fc864491d/scale_1080"/>
          <p:cNvPicPr>
            <a:picLocks noChangeAspect="1" noChangeArrowheads="1"/>
          </p:cNvPicPr>
          <p:nvPr/>
        </p:nvPicPr>
        <p:blipFill>
          <a:blip r:embed="rId2" cstate="print">
            <a:clrChange>
              <a:clrFrom>
                <a:srgbClr val="FFFFFF"/>
              </a:clrFrom>
              <a:clrTo>
                <a:srgbClr val="FFFFFF">
                  <a:alpha val="0"/>
                </a:srgbClr>
              </a:clrTo>
            </a:clrChange>
          </a:blip>
          <a:srcRect t="54545"/>
          <a:stretch>
            <a:fillRect/>
          </a:stretch>
        </p:blipFill>
        <p:spPr bwMode="auto">
          <a:xfrm>
            <a:off x="539552" y="2493016"/>
            <a:ext cx="2899524" cy="1080000"/>
          </a:xfrm>
          <a:prstGeom prst="rect">
            <a:avLst/>
          </a:prstGeom>
          <a:noFill/>
        </p:spPr>
      </p:pic>
      <p:sp>
        <p:nvSpPr>
          <p:cNvPr id="9" name="TextBox 8"/>
          <p:cNvSpPr txBox="1"/>
          <p:nvPr/>
        </p:nvSpPr>
        <p:spPr>
          <a:xfrm>
            <a:off x="683568" y="4942909"/>
            <a:ext cx="7776864" cy="646331"/>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Как ты думаешь, где на картинках изображена «гривна», а где – «рубль»? Подпиши изображения.</a:t>
            </a:r>
            <a:endParaRPr lang="ru-RU" b="1" dirty="0">
              <a:solidFill>
                <a:schemeClr val="accent2">
                  <a:lumMod val="50000"/>
                </a:schemeClr>
              </a:solidFill>
              <a:latin typeface="Comic Sans MS" pitchFamily="66" charset="0"/>
            </a:endParaRPr>
          </a:p>
        </p:txBody>
      </p:sp>
      <p:pic>
        <p:nvPicPr>
          <p:cNvPr id="10" name="Picture 4" descr="https://avatars.dzeninfra.ru/get-zen_brief/6494091/pub_62da45d09d059c55fe04c167_62da4640df482c1fc864491d/scale_1080"/>
          <p:cNvPicPr>
            <a:picLocks noChangeAspect="1" noChangeArrowheads="1"/>
          </p:cNvPicPr>
          <p:nvPr/>
        </p:nvPicPr>
        <p:blipFill>
          <a:blip r:embed="rId3" cstate="print">
            <a:clrChange>
              <a:clrFrom>
                <a:srgbClr val="FFFFFF"/>
              </a:clrFrom>
              <a:clrTo>
                <a:srgbClr val="FFFFFF">
                  <a:alpha val="0"/>
                </a:srgbClr>
              </a:clrTo>
            </a:clrChange>
          </a:blip>
          <a:srcRect r="63370" b="55299"/>
          <a:stretch>
            <a:fillRect/>
          </a:stretch>
        </p:blipFill>
        <p:spPr bwMode="auto">
          <a:xfrm>
            <a:off x="6557534" y="2564904"/>
            <a:ext cx="1542858" cy="1080000"/>
          </a:xfrm>
          <a:prstGeom prst="rect">
            <a:avLst/>
          </a:prstGeom>
          <a:noFill/>
        </p:spPr>
      </p:pic>
      <p:sp>
        <p:nvSpPr>
          <p:cNvPr id="7" name="Скругленный прямоугольник 6"/>
          <p:cNvSpPr/>
          <p:nvPr/>
        </p:nvSpPr>
        <p:spPr>
          <a:xfrm>
            <a:off x="1259632" y="3933056"/>
            <a:ext cx="1224136" cy="360000"/>
          </a:xfrm>
          <a:prstGeom prst="roundRect">
            <a:avLst/>
          </a:prstGeom>
          <a:solidFill>
            <a:schemeClr val="accent6">
              <a:lumMod val="40000"/>
              <a:lumOff val="6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гривна</a:t>
            </a:r>
            <a:endParaRPr lang="ru-RU" sz="2000" b="1" dirty="0">
              <a:solidFill>
                <a:schemeClr val="tx1"/>
              </a:solidFill>
            </a:endParaRPr>
          </a:p>
        </p:txBody>
      </p:sp>
      <p:sp>
        <p:nvSpPr>
          <p:cNvPr id="8" name="Скругленный прямоугольник 7"/>
          <p:cNvSpPr/>
          <p:nvPr/>
        </p:nvSpPr>
        <p:spPr>
          <a:xfrm>
            <a:off x="6804248" y="3933056"/>
            <a:ext cx="1224136" cy="360000"/>
          </a:xfrm>
          <a:prstGeom prst="roundRect">
            <a:avLst/>
          </a:prstGeom>
          <a:solidFill>
            <a:schemeClr val="accent6">
              <a:lumMod val="40000"/>
              <a:lumOff val="6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рубль</a:t>
            </a:r>
            <a:endParaRPr lang="ru-RU" sz="2000" b="1" dirty="0">
              <a:solidFill>
                <a:schemeClr val="tx1"/>
              </a:solidFill>
            </a:endParaRPr>
          </a:p>
        </p:txBody>
      </p:sp>
      <p:pic>
        <p:nvPicPr>
          <p:cNvPr id="5134" name="Picture 14" descr="https://postila.ru/data/a4/fe/fc/8f/a4fefc8f154552be05d184de3935c30da7ece701cd0872430bf98bb34dc4a74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7904" y="2204864"/>
            <a:ext cx="2407068" cy="2376264"/>
          </a:xfrm>
          <a:prstGeom prst="rect">
            <a:avLst/>
          </a:prstGeom>
          <a:noFill/>
        </p:spPr>
      </p:pic>
      <p:pic>
        <p:nvPicPr>
          <p:cNvPr id="5136" name="Picture 16" descr="https://multiurok.ru/img/130239/image_5b291cf1edd3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08104" y="3573016"/>
            <a:ext cx="877274" cy="1008112"/>
          </a:xfrm>
          <a:prstGeom prst="rect">
            <a:avLst/>
          </a:prstGeom>
          <a:noFill/>
        </p:spPr>
      </p:pic>
      <p:sp>
        <p:nvSpPr>
          <p:cNvPr id="17" name="Прямоугольник 16"/>
          <p:cNvSpPr/>
          <p:nvPr/>
        </p:nvSpPr>
        <p:spPr>
          <a:xfrm rot="21165221">
            <a:off x="5789410" y="3834391"/>
            <a:ext cx="432000" cy="1440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rgbClr val="00B0F0"/>
                </a:solidFill>
              </a:rPr>
              <a:t> ************ </a:t>
            </a:r>
            <a:endParaRPr lang="ru-RU" sz="600" dirty="0">
              <a:solidFill>
                <a:srgbClr val="00B0F0"/>
              </a:solidFill>
            </a:endParaRPr>
          </a:p>
        </p:txBody>
      </p:sp>
      <p:sp>
        <p:nvSpPr>
          <p:cNvPr id="12" name="Нашивка 11">
            <a:hlinkClick r:id="" action="ppaction://hlinkshowjump?jump=nextslide"/>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TextBox 3"/>
          <p:cNvSpPr txBox="1"/>
          <p:nvPr/>
        </p:nvSpPr>
        <p:spPr>
          <a:xfrm>
            <a:off x="719632" y="3967172"/>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a:ln>
            <a:noFill/>
          </a:ln>
        </p:spPr>
        <p:txBody>
          <a:bodyPr wrap="square" rtlCol="0">
            <a:spAutoFit/>
          </a:bodyPr>
          <a:lstStyle/>
          <a:p>
            <a:pPr algn="ctr"/>
            <a:r>
              <a:rPr lang="ru-RU" sz="2000" b="1" dirty="0" smtClean="0">
                <a:solidFill>
                  <a:schemeClr val="accent3">
                    <a:lumMod val="50000"/>
                  </a:schemeClr>
                </a:solidFill>
                <a:latin typeface="Comic Sans MS" pitchFamily="66" charset="0"/>
              </a:rPr>
              <a:t>Задание 5</a:t>
            </a:r>
            <a:endParaRPr lang="ru-RU" sz="2000" b="1" dirty="0">
              <a:solidFill>
                <a:schemeClr val="accent3">
                  <a:lumMod val="50000"/>
                </a:schemeClr>
              </a:solidFill>
              <a:latin typeface="Comic Sans MS" pitchFamily="66" charset="0"/>
            </a:endParaRPr>
          </a:p>
        </p:txBody>
      </p:sp>
      <p:sp>
        <p:nvSpPr>
          <p:cNvPr id="4" name="TextBox 3"/>
          <p:cNvSpPr txBox="1"/>
          <p:nvPr/>
        </p:nvSpPr>
        <p:spPr>
          <a:xfrm>
            <a:off x="503548" y="476672"/>
            <a:ext cx="8136904" cy="646331"/>
          </a:xfrm>
          <a:prstGeom prst="rect">
            <a:avLst/>
          </a:prstGeom>
          <a:noFill/>
        </p:spPr>
        <p:txBody>
          <a:bodyPr wrap="square" rtlCol="0">
            <a:spAutoFit/>
          </a:bodyPr>
          <a:lstStyle/>
          <a:p>
            <a:r>
              <a:rPr lang="ru-RU" b="1" dirty="0" smtClean="0">
                <a:solidFill>
                  <a:srgbClr val="652E15"/>
                </a:solidFill>
              </a:rPr>
              <a:t>Белочка-соседка заглянула в свой кошелёк и достала ещё несколько монеток:</a:t>
            </a:r>
          </a:p>
          <a:p>
            <a:r>
              <a:rPr lang="ru-RU" b="1" dirty="0" smtClean="0">
                <a:solidFill>
                  <a:srgbClr val="652E15"/>
                </a:solidFill>
              </a:rPr>
              <a:t>- Смотри, у меня в кошельке остались ещё копейки.</a:t>
            </a:r>
            <a:endParaRPr lang="ru-RU" b="1" dirty="0">
              <a:solidFill>
                <a:srgbClr val="652E15"/>
              </a:solidFill>
            </a:endParaRPr>
          </a:p>
        </p:txBody>
      </p:sp>
      <p:sp>
        <p:nvSpPr>
          <p:cNvPr id="21506" name="AutoShape 2" descr="https://1.bp.blogspot.com/-Hejr4EpAzIY/YDtbBTUP9QI/AAAAAAAACmM/7Vo6S7R56YwYmxkyz9LZ_gFcvRSJ_K3dgCLcBGAsYHQ/s1153/1401908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10" name="Picture 6" descr="https://monetainfo.ru/wp-content/uploads/2015/12/10_%D0%BA%D0%BE%D0%BF%D0%B5%D0%B5%D0%BA_%D0%BE%D0%B1%D1%80%D0%B0%D0%B7%D1%86%D0%B0_1997_%D0%B3%D0%BE%D0%B4%D0%B0.jpg"/>
          <p:cNvPicPr>
            <a:picLocks noChangeAspect="1" noChangeArrowheads="1"/>
          </p:cNvPicPr>
          <p:nvPr/>
        </p:nvPicPr>
        <p:blipFill>
          <a:blip r:embed="rId2" cstate="print">
            <a:clrChange>
              <a:clrFrom>
                <a:srgbClr val="FFFFFF"/>
              </a:clrFrom>
              <a:clrTo>
                <a:srgbClr val="FFFFFF">
                  <a:alpha val="0"/>
                </a:srgbClr>
              </a:clrTo>
            </a:clrChange>
          </a:blip>
          <a:srcRect l="48828"/>
          <a:stretch>
            <a:fillRect/>
          </a:stretch>
        </p:blipFill>
        <p:spPr bwMode="auto">
          <a:xfrm>
            <a:off x="2267744" y="1232656"/>
            <a:ext cx="754560" cy="720000"/>
          </a:xfrm>
          <a:prstGeom prst="rect">
            <a:avLst/>
          </a:prstGeom>
          <a:noFill/>
        </p:spPr>
      </p:pic>
      <p:pic>
        <p:nvPicPr>
          <p:cNvPr id="10" name="Picture 6" descr="https://monetainfo.ru/wp-content/uploads/2015/12/10_%D0%BA%D0%BE%D0%BF%D0%B5%D0%B5%D0%BA_%D0%BE%D0%B1%D1%80%D0%B0%D0%B7%D1%86%D0%B0_1997_%D0%B3%D0%BE%D0%B4%D0%B0.jpg"/>
          <p:cNvPicPr>
            <a:picLocks noChangeAspect="1" noChangeArrowheads="1"/>
          </p:cNvPicPr>
          <p:nvPr/>
        </p:nvPicPr>
        <p:blipFill>
          <a:blip r:embed="rId2" cstate="print">
            <a:clrChange>
              <a:clrFrom>
                <a:srgbClr val="FFFFFF"/>
              </a:clrFrom>
              <a:clrTo>
                <a:srgbClr val="FFFFFF">
                  <a:alpha val="0"/>
                </a:srgbClr>
              </a:clrTo>
            </a:clrChange>
          </a:blip>
          <a:srcRect r="51172"/>
          <a:stretch>
            <a:fillRect/>
          </a:stretch>
        </p:blipFill>
        <p:spPr bwMode="auto">
          <a:xfrm>
            <a:off x="1475656" y="1232656"/>
            <a:ext cx="720000" cy="720000"/>
          </a:xfrm>
          <a:prstGeom prst="rect">
            <a:avLst/>
          </a:prstGeom>
          <a:noFill/>
        </p:spPr>
      </p:pic>
      <p:pic>
        <p:nvPicPr>
          <p:cNvPr id="21512" name="Picture 8" descr="https://moneta-kopejka.ru/wp-content/uploads/2022/01/kartinka-3-6.jpg"/>
          <p:cNvPicPr>
            <a:picLocks noChangeAspect="1" noChangeArrowheads="1"/>
          </p:cNvPicPr>
          <p:nvPr/>
        </p:nvPicPr>
        <p:blipFill>
          <a:blip r:embed="rId3" cstate="print">
            <a:clrChange>
              <a:clrFrom>
                <a:srgbClr val="FFFFFF"/>
              </a:clrFrom>
              <a:clrTo>
                <a:srgbClr val="FFFFFF">
                  <a:alpha val="0"/>
                </a:srgbClr>
              </a:clrTo>
            </a:clrChange>
          </a:blip>
          <a:srcRect l="13117" r="14742"/>
          <a:stretch>
            <a:fillRect/>
          </a:stretch>
        </p:blipFill>
        <p:spPr bwMode="auto">
          <a:xfrm>
            <a:off x="4572000" y="1052736"/>
            <a:ext cx="865693" cy="900000"/>
          </a:xfrm>
          <a:prstGeom prst="rect">
            <a:avLst/>
          </a:prstGeom>
          <a:noFill/>
        </p:spPr>
      </p:pic>
      <p:pic>
        <p:nvPicPr>
          <p:cNvPr id="13" name="Picture 6" descr="https://monetainfo.ru/wp-content/uploads/2015/12/10_%D0%BA%D0%BE%D0%BF%D0%B5%D0%B5%D0%BA_%D0%BE%D0%B1%D1%80%D0%B0%D0%B7%D1%86%D0%B0_1997_%D0%B3%D0%BE%D0%B4%D0%B0.jpg"/>
          <p:cNvPicPr>
            <a:picLocks noChangeAspect="1" noChangeArrowheads="1"/>
          </p:cNvPicPr>
          <p:nvPr/>
        </p:nvPicPr>
        <p:blipFill>
          <a:blip r:embed="rId4" cstate="print">
            <a:clrChange>
              <a:clrFrom>
                <a:srgbClr val="FFFFFF"/>
              </a:clrFrom>
              <a:clrTo>
                <a:srgbClr val="FFFFFF">
                  <a:alpha val="0"/>
                </a:srgbClr>
              </a:clrTo>
            </a:clrChange>
          </a:blip>
          <a:srcRect l="48828"/>
          <a:stretch>
            <a:fillRect/>
          </a:stretch>
        </p:blipFill>
        <p:spPr bwMode="auto">
          <a:xfrm>
            <a:off x="5436096" y="1088640"/>
            <a:ext cx="905472" cy="864000"/>
          </a:xfrm>
          <a:prstGeom prst="rect">
            <a:avLst/>
          </a:prstGeom>
          <a:noFill/>
        </p:spPr>
      </p:pic>
      <p:sp>
        <p:nvSpPr>
          <p:cNvPr id="14" name="Скругленный прямоугольник 13"/>
          <p:cNvSpPr/>
          <p:nvPr/>
        </p:nvSpPr>
        <p:spPr>
          <a:xfrm>
            <a:off x="1691680" y="2528800"/>
            <a:ext cx="1080000" cy="360000"/>
          </a:xfrm>
          <a:prstGeom prst="roundRect">
            <a:avLst/>
          </a:prstGeom>
          <a:solidFill>
            <a:srgbClr val="EBF38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аверс</a:t>
            </a:r>
            <a:endParaRPr lang="ru-RU" b="1" dirty="0">
              <a:solidFill>
                <a:schemeClr val="tx1"/>
              </a:solidFill>
            </a:endParaRPr>
          </a:p>
        </p:txBody>
      </p:sp>
      <p:sp>
        <p:nvSpPr>
          <p:cNvPr id="15" name="Скругленный прямоугольник 14"/>
          <p:cNvSpPr/>
          <p:nvPr/>
        </p:nvSpPr>
        <p:spPr>
          <a:xfrm>
            <a:off x="4932160" y="2528800"/>
            <a:ext cx="1080000" cy="360000"/>
          </a:xfrm>
          <a:prstGeom prst="roundRect">
            <a:avLst/>
          </a:prstGeom>
          <a:solidFill>
            <a:srgbClr val="EBF38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реверс</a:t>
            </a:r>
            <a:endParaRPr lang="ru-RU" b="1" dirty="0">
              <a:solidFill>
                <a:schemeClr val="tx1"/>
              </a:solidFill>
            </a:endParaRPr>
          </a:p>
        </p:txBody>
      </p:sp>
      <p:cxnSp>
        <p:nvCxnSpPr>
          <p:cNvPr id="17" name="Прямая соединительная линия 16"/>
          <p:cNvCxnSpPr>
            <a:stCxn id="21510" idx="2"/>
            <a:endCxn id="14" idx="0"/>
          </p:cNvCxnSpPr>
          <p:nvPr/>
        </p:nvCxnSpPr>
        <p:spPr>
          <a:xfrm flipH="1">
            <a:off x="2231680" y="1952656"/>
            <a:ext cx="413344" cy="5761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4" idx="0"/>
            <a:endCxn id="13" idx="2"/>
          </p:cNvCxnSpPr>
          <p:nvPr/>
        </p:nvCxnSpPr>
        <p:spPr>
          <a:xfrm flipV="1">
            <a:off x="2231680" y="1952640"/>
            <a:ext cx="3657152" cy="5761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0" idx="2"/>
            <a:endCxn id="15" idx="0"/>
          </p:cNvCxnSpPr>
          <p:nvPr/>
        </p:nvCxnSpPr>
        <p:spPr>
          <a:xfrm>
            <a:off x="1835656" y="1952656"/>
            <a:ext cx="3636504" cy="57614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15" idx="0"/>
            <a:endCxn id="21512" idx="2"/>
          </p:cNvCxnSpPr>
          <p:nvPr/>
        </p:nvCxnSpPr>
        <p:spPr>
          <a:xfrm flipH="1" flipV="1">
            <a:off x="5004847" y="1952736"/>
            <a:ext cx="467313" cy="57606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552" y="3032856"/>
            <a:ext cx="7704856" cy="923330"/>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Определи, где на этих монетах аверс, а где – реверс.</a:t>
            </a:r>
          </a:p>
          <a:p>
            <a:r>
              <a:rPr lang="ru-RU" b="1" dirty="0" smtClean="0">
                <a:solidFill>
                  <a:schemeClr val="accent2">
                    <a:lumMod val="50000"/>
                  </a:schemeClr>
                </a:solidFill>
                <a:latin typeface="Comic Sans MS" pitchFamily="66" charset="0"/>
              </a:rPr>
              <a:t>Соедини изображения и подписи.</a:t>
            </a:r>
          </a:p>
          <a:p>
            <a:r>
              <a:rPr lang="ru-RU" b="1" dirty="0" smtClean="0">
                <a:solidFill>
                  <a:schemeClr val="accent2">
                    <a:lumMod val="50000"/>
                  </a:schemeClr>
                </a:solidFill>
                <a:latin typeface="Comic Sans MS" pitchFamily="66" charset="0"/>
              </a:rPr>
              <a:t>Определи, чем отличается аверс копеек от аверса рублей.</a:t>
            </a:r>
            <a:endParaRPr lang="ru-RU" b="1" dirty="0">
              <a:solidFill>
                <a:schemeClr val="accent2">
                  <a:lumMod val="50000"/>
                </a:schemeClr>
              </a:solidFill>
              <a:latin typeface="Comic Sans MS" pitchFamily="66" charset="0"/>
            </a:endParaRPr>
          </a:p>
        </p:txBody>
      </p:sp>
      <p:sp>
        <p:nvSpPr>
          <p:cNvPr id="29" name="TextBox 28"/>
          <p:cNvSpPr txBox="1"/>
          <p:nvPr/>
        </p:nvSpPr>
        <p:spPr>
          <a:xfrm>
            <a:off x="467544" y="4221088"/>
            <a:ext cx="8208912" cy="1477328"/>
          </a:xfrm>
          <a:prstGeom prst="rect">
            <a:avLst/>
          </a:prstGeom>
          <a:noFill/>
        </p:spPr>
        <p:txBody>
          <a:bodyPr wrap="square" rtlCol="0">
            <a:spAutoFit/>
          </a:bodyPr>
          <a:lstStyle/>
          <a:p>
            <a:r>
              <a:rPr lang="ru-RU" b="1" dirty="0" smtClean="0">
                <a:solidFill>
                  <a:srgbClr val="652E15"/>
                </a:solidFill>
              </a:rPr>
              <a:t>- Очень давно Русь состояла из отдельных княжеств. И в каждом княжестве был свой монетный двор, на котором печатались деньги. Немного позднее рубля появилась мелкая монета – копейка. На одной её стороне чеканились имя и титул правителя (князя), а на другой – всадник с мечом или копьём. Именно благодаря этому монета и получила своё название.</a:t>
            </a:r>
            <a:endParaRPr lang="ru-RU" b="1" dirty="0">
              <a:solidFill>
                <a:srgbClr val="652E15"/>
              </a:solidFill>
            </a:endParaRPr>
          </a:p>
        </p:txBody>
      </p:sp>
      <p:sp>
        <p:nvSpPr>
          <p:cNvPr id="30" name="TextBox 29"/>
          <p:cNvSpPr txBox="1"/>
          <p:nvPr/>
        </p:nvSpPr>
        <p:spPr>
          <a:xfrm>
            <a:off x="431540" y="5805264"/>
            <a:ext cx="8280920" cy="923330"/>
          </a:xfrm>
          <a:prstGeom prst="rect">
            <a:avLst/>
          </a:prstGeom>
          <a:noFill/>
        </p:spPr>
        <p:txBody>
          <a:bodyPr wrap="square" rtlCol="0">
            <a:spAutoFit/>
          </a:bodyPr>
          <a:lstStyle/>
          <a:p>
            <a:r>
              <a:rPr lang="ru-RU" b="1" dirty="0" smtClean="0">
                <a:solidFill>
                  <a:schemeClr val="accent2">
                    <a:lumMod val="50000"/>
                  </a:schemeClr>
                </a:solidFill>
                <a:latin typeface="Comic Sans MS" pitchFamily="66" charset="0"/>
              </a:rPr>
              <a:t>  Найди в дополнительных источниках информации сведения о том, кто изображён на аверсе современных копеек. Подготовь небольшое сообщение.</a:t>
            </a:r>
            <a:endParaRPr lang="ru-RU" b="1" dirty="0">
              <a:solidFill>
                <a:schemeClr val="accent2">
                  <a:lumMod val="50000"/>
                </a:schemeClr>
              </a:solidFill>
              <a:latin typeface="Comic Sans MS" pitchFamily="66" charset="0"/>
            </a:endParaRPr>
          </a:p>
        </p:txBody>
      </p:sp>
      <p:pic>
        <p:nvPicPr>
          <p:cNvPr id="18" name="Picture 6" descr="https://cdn1.vectorstock.com/i/1000x1000/97/05/squirrel-shows-vector-8089705.jpg"/>
          <p:cNvPicPr>
            <a:picLocks noChangeAspect="1" noChangeArrowheads="1"/>
          </p:cNvPicPr>
          <p:nvPr/>
        </p:nvPicPr>
        <p:blipFill>
          <a:blip r:embed="rId5" cstate="print">
            <a:clrChange>
              <a:clrFrom>
                <a:srgbClr val="FFFFFF"/>
              </a:clrFrom>
              <a:clrTo>
                <a:srgbClr val="FFFFFF">
                  <a:alpha val="0"/>
                </a:srgbClr>
              </a:clrTo>
            </a:clrChange>
          </a:blip>
          <a:srcRect b="9259"/>
          <a:stretch>
            <a:fillRect/>
          </a:stretch>
        </p:blipFill>
        <p:spPr bwMode="auto">
          <a:xfrm>
            <a:off x="6588224" y="1052736"/>
            <a:ext cx="2324228" cy="2016224"/>
          </a:xfrm>
          <a:prstGeom prst="rect">
            <a:avLst/>
          </a:prstGeom>
          <a:noFill/>
        </p:spPr>
      </p:pic>
      <p:sp>
        <p:nvSpPr>
          <p:cNvPr id="21" name="Нашивка 20">
            <a:hlinkClick r:id="" action="ppaction://hlinkshowjump?jump=endshow"/>
          </p:cNvPr>
          <p:cNvSpPr/>
          <p:nvPr/>
        </p:nvSpPr>
        <p:spPr>
          <a:xfrm>
            <a:off x="8676456" y="6381328"/>
            <a:ext cx="340616" cy="360040"/>
          </a:xfrm>
          <a:prstGeom prst="chevron">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TextBox 3"/>
          <p:cNvSpPr txBox="1"/>
          <p:nvPr/>
        </p:nvSpPr>
        <p:spPr>
          <a:xfrm>
            <a:off x="1115616" y="2564904"/>
            <a:ext cx="540000" cy="25391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dirty="0" smtClean="0"/>
              <a:t>Клик!</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79512" y="620688"/>
            <a:ext cx="8784976" cy="3600986"/>
          </a:xfrm>
          <a:prstGeom prst="rect">
            <a:avLst/>
          </a:prstGeom>
        </p:spPr>
        <p:txBody>
          <a:bodyPr wrap="square">
            <a:spAutoFit/>
          </a:bodyPr>
          <a:lstStyle/>
          <a:p>
            <a:r>
              <a:rPr lang="en-US" sz="1400" dirty="0" smtClean="0">
                <a:hlinkClick r:id="rId2"/>
              </a:rPr>
              <a:t>https://fs-thb01.getcourse.ru/fileservice/file/thumbnail/h/bcbcf7e4de282e482ecee5628344c6da.jpg/s/s1200x/a/27502/sc/392</a:t>
            </a:r>
            <a:r>
              <a:rPr lang="en-US" sz="1400" dirty="0" smtClean="0"/>
              <a:t> </a:t>
            </a:r>
            <a:endParaRPr lang="ru-RU" sz="1400" dirty="0" smtClean="0"/>
          </a:p>
          <a:p>
            <a:r>
              <a:rPr lang="en-US" sz="1400" dirty="0" smtClean="0">
                <a:hlinkClick r:id="rId3"/>
              </a:rPr>
              <a:t>https://cardboardtests.com/images/home/acorn.png</a:t>
            </a:r>
            <a:r>
              <a:rPr lang="ru-RU" sz="1400" dirty="0" smtClean="0"/>
              <a:t> </a:t>
            </a:r>
            <a:r>
              <a:rPr lang="en-US" sz="1400" dirty="0" smtClean="0">
                <a:hlinkClick r:id="rId4"/>
              </a:rPr>
              <a:t>https://img.cdn.schooljotter2.com/sampled/12597060/900/0/nocrop/</a:t>
            </a:r>
            <a:r>
              <a:rPr lang="ru-RU" sz="1400" dirty="0" smtClean="0"/>
              <a:t> </a:t>
            </a:r>
            <a:r>
              <a:rPr lang="en-US" sz="1400" dirty="0" smtClean="0">
                <a:hlinkClick r:id="rId5"/>
              </a:rPr>
              <a:t>https://avatars.mds.yandex.net/i?id=58159c4498480387ae784b4c65f3f220942fed26-7973815-images-thumbs&amp;n=13</a:t>
            </a:r>
            <a:r>
              <a:rPr lang="en-US" sz="1400" dirty="0" smtClean="0"/>
              <a:t> </a:t>
            </a:r>
            <a:r>
              <a:rPr lang="en-US" sz="1400" dirty="0" smtClean="0">
                <a:hlinkClick r:id="rId6"/>
              </a:rPr>
              <a:t>https://yt3.ggpht.com/ytc/AKedOLQW8a9sOoz0XXvWxnWmMiAdwqHP5OnBamPWKamf=s900-c-k-c0x00ffffff-no-rj</a:t>
            </a:r>
            <a:r>
              <a:rPr lang="ru-RU" sz="1400" dirty="0" smtClean="0"/>
              <a:t> </a:t>
            </a:r>
          </a:p>
          <a:p>
            <a:r>
              <a:rPr lang="en-US" sz="1400" dirty="0" smtClean="0">
                <a:hlinkClick r:id="rId7"/>
              </a:rPr>
              <a:t>https://i5.walmartimages.com/asr/c2882894-821f-4c94-886f-e911cd7449c4_1.42810934bd70620368a6569cb5c5ae5c.jpeg</a:t>
            </a:r>
            <a:endParaRPr lang="ru-RU" sz="1400" dirty="0" smtClean="0"/>
          </a:p>
          <a:p>
            <a:r>
              <a:rPr lang="en-US" sz="1400" dirty="0" smtClean="0">
                <a:hlinkClick r:id="rId8"/>
              </a:rPr>
              <a:t>https://moneta-kopejka.ru/wp-content/uploads/2022/01/kartinka-3-6.jpg</a:t>
            </a:r>
            <a:r>
              <a:rPr lang="ru-RU" sz="1400" dirty="0" smtClean="0"/>
              <a:t> </a:t>
            </a:r>
            <a:r>
              <a:rPr lang="en-US" sz="1400" dirty="0" smtClean="0">
                <a:hlinkClick r:id="rId9"/>
              </a:rPr>
              <a:t>https://avatars.dzeninfra.ru/get-zen_brief/6494091/pub_62da45d09d059c55fe04c167_62da4640df482c1fc864491d/scale_1080</a:t>
            </a:r>
            <a:r>
              <a:rPr lang="en-US" sz="1400" dirty="0" smtClean="0"/>
              <a:t> </a:t>
            </a:r>
            <a:endParaRPr lang="ru-RU" sz="1400" dirty="0" smtClean="0"/>
          </a:p>
          <a:p>
            <a:r>
              <a:rPr lang="en-US" sz="1400" dirty="0" smtClean="0">
                <a:hlinkClick r:id="rId10"/>
              </a:rPr>
              <a:t>https://pryzha.ru/wa-data/public/shop/products/13/07/30713/images/82579/82579.970.jpg</a:t>
            </a:r>
            <a:r>
              <a:rPr lang="en-US" sz="1400" dirty="0" smtClean="0"/>
              <a:t> </a:t>
            </a:r>
            <a:r>
              <a:rPr lang="en-US" sz="1400" dirty="0" smtClean="0">
                <a:hlinkClick r:id="rId11"/>
              </a:rPr>
              <a:t>https://cdn1.vectorstock.com/i/1000x1000/97/05/squirrel-shows-vector-8089705.jpg</a:t>
            </a:r>
            <a:r>
              <a:rPr lang="en-US" sz="1400" dirty="0" smtClean="0"/>
              <a:t> </a:t>
            </a:r>
            <a:r>
              <a:rPr lang="en-US" sz="1400" dirty="0" smtClean="0">
                <a:hlinkClick r:id="rId12"/>
              </a:rPr>
              <a:t>https://clevercookieme.files.wordpress.com/2014/11/1365767215_4.jpg</a:t>
            </a:r>
            <a:r>
              <a:rPr lang="ru-RU" sz="1400" dirty="0" smtClean="0"/>
              <a:t> </a:t>
            </a:r>
            <a:r>
              <a:rPr lang="en-US" sz="1400" dirty="0" smtClean="0">
                <a:hlinkClick r:id="rId12"/>
              </a:rPr>
              <a:t>https://clevercookieme.files.wordpress.com/2014/11/1365767215_4.jpg</a:t>
            </a:r>
            <a:r>
              <a:rPr lang="ru-RU" sz="1400" dirty="0" smtClean="0"/>
              <a:t> </a:t>
            </a:r>
            <a:r>
              <a:rPr lang="en-US" sz="1400" dirty="0" smtClean="0">
                <a:hlinkClick r:id="rId13"/>
              </a:rPr>
              <a:t>https://postila.ru/data/a4/fe/fc/8f/a4fefc8f154552be05d184de3935c30da7ece701cd0872430bf98bb34dc4a746.jpg</a:t>
            </a:r>
            <a:r>
              <a:rPr lang="ru-RU" sz="1400" dirty="0" smtClean="0"/>
              <a:t>   </a:t>
            </a:r>
          </a:p>
          <a:p>
            <a:r>
              <a:rPr lang="en-US" dirty="0" smtClean="0"/>
              <a:t> </a:t>
            </a:r>
            <a:r>
              <a:rPr lang="ru-RU" dirty="0" smtClean="0"/>
              <a:t> </a:t>
            </a:r>
            <a:endParaRPr lang="ru-RU" dirty="0"/>
          </a:p>
        </p:txBody>
      </p:sp>
      <p:sp>
        <p:nvSpPr>
          <p:cNvPr id="3" name="TextBox 2"/>
          <p:cNvSpPr txBox="1"/>
          <p:nvPr/>
        </p:nvSpPr>
        <p:spPr>
          <a:xfrm>
            <a:off x="251520" y="260648"/>
            <a:ext cx="3528392" cy="369332"/>
          </a:xfrm>
          <a:prstGeom prst="rect">
            <a:avLst/>
          </a:prstGeom>
          <a:noFill/>
        </p:spPr>
        <p:txBody>
          <a:bodyPr wrap="square" rtlCol="0">
            <a:spAutoFit/>
          </a:bodyPr>
          <a:lstStyle/>
          <a:p>
            <a:r>
              <a:rPr lang="ru-RU" dirty="0" smtClean="0"/>
              <a:t>Ссылки на интернет-ресурсы:</a:t>
            </a:r>
            <a:endParaRPr lang="ru-RU" dirty="0"/>
          </a:p>
        </p:txBody>
      </p:sp>
      <p:sp>
        <p:nvSpPr>
          <p:cNvPr id="4" name="TextBox 3"/>
          <p:cNvSpPr txBox="1"/>
          <p:nvPr/>
        </p:nvSpPr>
        <p:spPr>
          <a:xfrm>
            <a:off x="179512" y="6021288"/>
            <a:ext cx="5580112" cy="677108"/>
          </a:xfrm>
          <a:prstGeom prst="rect">
            <a:avLst/>
          </a:prstGeom>
          <a:noFill/>
        </p:spPr>
        <p:txBody>
          <a:bodyPr wrap="square" rtlCol="0">
            <a:spAutoFit/>
          </a:bodyPr>
          <a:lstStyle/>
          <a:p>
            <a:r>
              <a:rPr lang="ru-RU" sz="1400" dirty="0" smtClean="0"/>
              <a:t>Литература: </a:t>
            </a:r>
          </a:p>
          <a:p>
            <a:r>
              <a:rPr lang="ru-RU" sz="1200" b="1" dirty="0" smtClean="0"/>
              <a:t>Функциональная грамотность. 2 класс.</a:t>
            </a:r>
            <a:r>
              <a:rPr lang="ru-RU" sz="1200" dirty="0" smtClean="0"/>
              <a:t> Тренажер для школьников/ М.В. Буряк, С.А. Шейкина. – М.: Планета, 2022. – 88 с. – (Учение с увлечением). </a:t>
            </a:r>
            <a:endParaRPr lang="ru-RU" sz="1200"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970</Words>
  <Application>Microsoft Office PowerPoint</Application>
  <PresentationFormat>Экран (4:3)</PresentationFormat>
  <Paragraphs>107</Paragraphs>
  <Slides>9</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Артём</dc:creator>
  <cp:lastModifiedBy>Артём</cp:lastModifiedBy>
  <cp:revision>12</cp:revision>
  <dcterms:created xsi:type="dcterms:W3CDTF">2023-04-12T22:26:59Z</dcterms:created>
  <dcterms:modified xsi:type="dcterms:W3CDTF">2023-08-06T18:00:23Z</dcterms:modified>
</cp:coreProperties>
</file>