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12192000" cy="6858000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Helvetica Neue Light" panose="020B0604020202020204" charset="0"/>
      <p:regular r:id="rId20"/>
      <p:bold r:id="rId21"/>
      <p:italic r:id="rId22"/>
      <p:boldItalic r:id="rId23"/>
    </p:embeddedFont>
    <p:embeddedFont>
      <p:font typeface="Proxima Nova" panose="020B0604020202020204" charset="0"/>
      <p:regular r:id="rId24"/>
      <p:bold r:id="rId25"/>
      <p:italic r:id="rId26"/>
      <p:boldItalic r:id="rId27"/>
    </p:embeddedFont>
    <p:embeddedFont>
      <p:font typeface="Raleway" pitchFamily="2" charset="-52"/>
      <p:regular r:id="rId28"/>
      <p:bold r:id="rId29"/>
      <p:italic r:id="rId30"/>
      <p:boldItalic r:id="rId31"/>
    </p:embeddedFont>
    <p:embeddedFont>
      <p:font typeface="Raleway Light" pitchFamily="2" charset="-52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pos="7151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  <p15:guide id="6" pos="7469" userDrawn="1">
          <p15:clr>
            <a:srgbClr val="A4A3A4"/>
          </p15:clr>
        </p15:guide>
        <p15:guide id="7" pos="1980" userDrawn="1">
          <p15:clr>
            <a:srgbClr val="A4A3A4"/>
          </p15:clr>
        </p15:guide>
        <p15:guide id="8" pos="4067" userDrawn="1">
          <p15:clr>
            <a:srgbClr val="A4A3A4"/>
          </p15:clr>
        </p15:guide>
        <p15:guide id="9" orient="horz" pos="1911" userDrawn="1">
          <p15:clr>
            <a:srgbClr val="A4A3A4"/>
          </p15:clr>
        </p15:guide>
        <p15:guide id="10" orient="horz" pos="1207" userDrawn="1">
          <p15:clr>
            <a:srgbClr val="A4A3A4"/>
          </p15:clr>
        </p15:guide>
        <p15:guide id="11" orient="horz" pos="1661" userDrawn="1">
          <p15:clr>
            <a:srgbClr val="A4A3A4"/>
          </p15:clr>
        </p15:guide>
        <p15:guide id="12" pos="1118" userDrawn="1">
          <p15:clr>
            <a:srgbClr val="A4A3A4"/>
          </p15:clr>
        </p15:guide>
        <p15:guide id="13" pos="7038" userDrawn="1">
          <p15:clr>
            <a:srgbClr val="A4A3A4"/>
          </p15:clr>
        </p15:guide>
        <p15:guide id="14" pos="4838" userDrawn="1">
          <p15:clr>
            <a:srgbClr val="A4A3A4"/>
          </p15:clr>
        </p15:guide>
        <p15:guide id="15" orient="horz" pos="3906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hOZ6y27R5L9alEmytid1Hc+bKu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C00"/>
    <a:srgbClr val="F5F5F5"/>
    <a:srgbClr val="FFD262"/>
    <a:srgbClr val="B9B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863FD6-BE12-4284-AD89-BEEC0B2518E8}">
  <a:tblStyle styleId="{F4863FD6-BE12-4284-AD89-BEEC0B2518E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/>
    <p:restoredTop sz="94694"/>
  </p:normalViewPr>
  <p:slideViewPr>
    <p:cSldViewPr snapToGrid="0">
      <p:cViewPr varScale="1">
        <p:scale>
          <a:sx n="76" d="100"/>
          <a:sy n="76" d="100"/>
        </p:scale>
        <p:origin x="234" y="60"/>
      </p:cViewPr>
      <p:guideLst>
        <p:guide orient="horz" pos="2160"/>
        <p:guide pos="529"/>
        <p:guide pos="7151"/>
        <p:guide orient="horz" pos="436"/>
        <p:guide orient="horz" pos="4201"/>
        <p:guide pos="7469"/>
        <p:guide pos="1980"/>
        <p:guide pos="4067"/>
        <p:guide orient="horz" pos="1911"/>
        <p:guide orient="horz" pos="1207"/>
        <p:guide orient="horz" pos="1661"/>
        <p:guide pos="1118"/>
        <p:guide pos="7038"/>
        <p:guide pos="4838"/>
        <p:guide orient="horz" pos="3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Google Shape;220;p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Google Shape;230;p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56" name="Google Shape;25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3" name="Google Shape;26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8" name="Google Shape;2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7" name="Google Shape;157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3" name="Google Shape;183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90" name="Google Shape;1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196" name="Google Shape;19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4" name="Google Shape;20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AA83EF-7AE0-002D-0E1C-1D87202C06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8991244" cy="6480091"/>
          </a:xfrm>
          <a:prstGeom prst="rect">
            <a:avLst/>
          </a:prstGeom>
        </p:spPr>
      </p:pic>
      <p:sp>
        <p:nvSpPr>
          <p:cNvPr id="17" name="Google Shape;17;p20"/>
          <p:cNvSpPr txBox="1">
            <a:spLocks noGrp="1"/>
          </p:cNvSpPr>
          <p:nvPr>
            <p:ph type="title"/>
          </p:nvPr>
        </p:nvSpPr>
        <p:spPr>
          <a:xfrm>
            <a:off x="3010944" y="1742215"/>
            <a:ext cx="5351391" cy="320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body" idx="1"/>
          </p:nvPr>
        </p:nvSpPr>
        <p:spPr>
          <a:xfrm>
            <a:off x="3010944" y="5403786"/>
            <a:ext cx="5382277" cy="57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CF70FC0-4321-8E42-7BDE-03B1D29490FC}"/>
              </a:ext>
            </a:extLst>
          </p:cNvPr>
          <p:cNvSpPr/>
          <p:nvPr userDrawn="1"/>
        </p:nvSpPr>
        <p:spPr>
          <a:xfrm>
            <a:off x="8991244" y="108155"/>
            <a:ext cx="2935285" cy="855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FF18E5-A908-6C3A-20EE-66E1FF3736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18879" y="226337"/>
            <a:ext cx="1131034" cy="4798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36AEAA-E8A9-9E09-6AD4-3F1AAB6E83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64862" y="373528"/>
            <a:ext cx="903113" cy="226936"/>
          </a:xfrm>
          <a:prstGeom prst="rect">
            <a:avLst/>
          </a:prstGeom>
        </p:spPr>
      </p:pic>
      <p:pic>
        <p:nvPicPr>
          <p:cNvPr id="2" name="Google Shape;16;p20">
            <a:extLst>
              <a:ext uri="{FF2B5EF4-FFF2-40B4-BE49-F238E27FC236}">
                <a16:creationId xmlns:a16="http://schemas.microsoft.com/office/drawing/2014/main" id="{A896F6BD-21B5-CBF9-6582-4AC70807CBDA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0" y="-12528"/>
            <a:ext cx="2911630" cy="2522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/>
          <p:nvPr/>
        </p:nvSpPr>
        <p:spPr>
          <a:xfrm>
            <a:off x="0" y="0"/>
            <a:ext cx="495300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30000">
                <a:schemeClr val="accent1"/>
              </a:gs>
              <a:gs pos="92000">
                <a:srgbClr val="92D050"/>
              </a:gs>
              <a:gs pos="100000">
                <a:srgbClr val="92D05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92" name="Google Shape;9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29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" name="Google Shape;94;p29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«Мои финансы»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9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">
  <p:cSld name="Пустой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0" descr="Рисунок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380" y="1"/>
            <a:ext cx="12208673" cy="686738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0"/>
          <p:cNvSpPr txBox="1">
            <a:spLocks noGrp="1"/>
          </p:cNvSpPr>
          <p:nvPr>
            <p:ph type="sldNum" idx="12"/>
          </p:nvPr>
        </p:nvSpPr>
        <p:spPr>
          <a:xfrm>
            <a:off x="11605097" y="6223001"/>
            <a:ext cx="303041" cy="26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Фото — горизонтально">
  <p:cSld name="2_Фото — горизонтально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1" descr="Рисунок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1"/>
          <p:cNvSpPr txBox="1">
            <a:spLocks noGrp="1"/>
          </p:cNvSpPr>
          <p:nvPr>
            <p:ph type="title"/>
          </p:nvPr>
        </p:nvSpPr>
        <p:spPr>
          <a:xfrm>
            <a:off x="844550" y="510865"/>
            <a:ext cx="9184353" cy="91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1"/>
          <p:cNvSpPr txBox="1">
            <a:spLocks noGrp="1"/>
          </p:cNvSpPr>
          <p:nvPr>
            <p:ph type="body" idx="1"/>
          </p:nvPr>
        </p:nvSpPr>
        <p:spPr>
          <a:xfrm>
            <a:off x="844552" y="1574800"/>
            <a:ext cx="10502901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71475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1"/>
          <p:cNvSpPr txBox="1">
            <a:spLocks noGrp="1"/>
          </p:cNvSpPr>
          <p:nvPr>
            <p:ph type="sldNum" idx="12"/>
          </p:nvPr>
        </p:nvSpPr>
        <p:spPr>
          <a:xfrm>
            <a:off x="11605097" y="6223001"/>
            <a:ext cx="303041" cy="26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пункты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2" descr="Рисунок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380" y="1"/>
            <a:ext cx="12208673" cy="68673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2"/>
          <p:cNvSpPr txBox="1">
            <a:spLocks noGrp="1"/>
          </p:cNvSpPr>
          <p:nvPr>
            <p:ph type="title"/>
          </p:nvPr>
        </p:nvSpPr>
        <p:spPr>
          <a:xfrm>
            <a:off x="844550" y="510865"/>
            <a:ext cx="9184353" cy="91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2"/>
          <p:cNvSpPr txBox="1">
            <a:spLocks noGrp="1"/>
          </p:cNvSpPr>
          <p:nvPr>
            <p:ph type="body" idx="1"/>
          </p:nvPr>
        </p:nvSpPr>
        <p:spPr>
          <a:xfrm>
            <a:off x="844552" y="1574800"/>
            <a:ext cx="10502901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•"/>
              <a:defRPr sz="2133"/>
            </a:lvl1pPr>
            <a:lvl2pPr marL="914400" lvl="1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•"/>
              <a:defRPr sz="2133"/>
            </a:lvl2pPr>
            <a:lvl3pPr marL="1371600" lvl="2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•"/>
              <a:defRPr sz="2133"/>
            </a:lvl3pPr>
            <a:lvl4pPr marL="1828800" lvl="3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•"/>
              <a:defRPr sz="2133"/>
            </a:lvl4pPr>
            <a:lvl5pPr marL="2286000" lvl="4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•"/>
              <a:defRPr sz="2133"/>
            </a:lvl5pPr>
            <a:lvl6pPr marL="2743200" lvl="5" indent="-371475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2"/>
          <p:cNvSpPr txBox="1">
            <a:spLocks noGrp="1"/>
          </p:cNvSpPr>
          <p:nvPr>
            <p:ph type="sldNum" idx="12"/>
          </p:nvPr>
        </p:nvSpPr>
        <p:spPr>
          <a:xfrm>
            <a:off x="11605097" y="6223001"/>
            <a:ext cx="303041" cy="26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>
  <p:cSld name="1_Рисунок с подписью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3"/>
          <p:cNvSpPr/>
          <p:nvPr/>
        </p:nvSpPr>
        <p:spPr>
          <a:xfrm>
            <a:off x="0" y="0"/>
            <a:ext cx="4953001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30000">
                <a:srgbClr val="0070C0"/>
              </a:gs>
              <a:gs pos="92000">
                <a:srgbClr val="44C0F0"/>
              </a:gs>
              <a:gs pos="100000">
                <a:srgbClr val="44C0F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33"/>
          <p:cNvSpPr txBox="1">
            <a:spLocks noGrp="1"/>
          </p:cNvSpPr>
          <p:nvPr>
            <p:ph type="ftr" idx="11"/>
          </p:nvPr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5" name="Google Shape;115;p33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6" name="Google Shape;11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44800"/>
            <a:ext cx="2517732" cy="1722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2_Заголовок раздела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30000">
                <a:srgbClr val="0070C0"/>
              </a:gs>
              <a:gs pos="92000">
                <a:srgbClr val="44C0F0"/>
              </a:gs>
              <a:gs pos="100000">
                <a:srgbClr val="44C0F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34"/>
          <p:cNvPicPr preferRelativeResize="0"/>
          <p:nvPr/>
        </p:nvPicPr>
        <p:blipFill rotWithShape="1">
          <a:blip r:embed="rId2">
            <a:alphaModFix/>
          </a:blip>
          <a:srcRect r="3828" b="9459"/>
          <a:stretch/>
        </p:blipFill>
        <p:spPr>
          <a:xfrm flipH="1">
            <a:off x="-12700" y="1684140"/>
            <a:ext cx="5720597" cy="517386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4"/>
          <p:cNvSpPr txBox="1">
            <a:spLocks noGrp="1"/>
          </p:cNvSpPr>
          <p:nvPr>
            <p:ph type="body" idx="1"/>
          </p:nvPr>
        </p:nvSpPr>
        <p:spPr>
          <a:xfrm>
            <a:off x="923534" y="2544895"/>
            <a:ext cx="4162034" cy="372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4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по финансовой грамотности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34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" name="Google Shape;123;p34"/>
          <p:cNvSpPr/>
          <p:nvPr/>
        </p:nvSpPr>
        <p:spPr>
          <a:xfrm rot="5400000">
            <a:off x="-257828" y="622953"/>
            <a:ext cx="1277655" cy="7620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4"/>
          <p:cNvSpPr txBox="1">
            <a:spLocks noGrp="1"/>
          </p:cNvSpPr>
          <p:nvPr>
            <p:ph type="body" idx="2"/>
          </p:nvPr>
        </p:nvSpPr>
        <p:spPr>
          <a:xfrm>
            <a:off x="5971522" y="2544895"/>
            <a:ext cx="5382277" cy="372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26" name="Google Shape;12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4230" y="265527"/>
            <a:ext cx="2308670" cy="48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Фото">
  <p:cSld name="1_Фото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45" descr="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378" y="-14816"/>
            <a:ext cx="12238075" cy="6887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23" name="Google Shape;2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CB81A4-55FB-D4EA-7837-5C3D395E8C37}"/>
              </a:ext>
            </a:extLst>
          </p:cNvPr>
          <p:cNvSpPr/>
          <p:nvPr userDrawn="1"/>
        </p:nvSpPr>
        <p:spPr>
          <a:xfrm>
            <a:off x="8986685" y="136525"/>
            <a:ext cx="2959510" cy="60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64A0A0-412D-701C-4B31-2CE9CE792C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18879" y="226337"/>
            <a:ext cx="1131034" cy="4798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C36224-2254-3B89-A733-0A7C01F3F2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64862" y="373528"/>
            <a:ext cx="903113" cy="226936"/>
          </a:xfrm>
          <a:prstGeom prst="rect">
            <a:avLst/>
          </a:prstGeom>
        </p:spPr>
      </p:pic>
      <p:cxnSp>
        <p:nvCxnSpPr>
          <p:cNvPr id="7" name="Google Shape;24;p21">
            <a:extLst>
              <a:ext uri="{FF2B5EF4-FFF2-40B4-BE49-F238E27FC236}">
                <a16:creationId xmlns:a16="http://schemas.microsoft.com/office/drawing/2014/main" id="{7FD68E43-BCD7-9690-F81E-C6313102B19B}"/>
              </a:ext>
            </a:extLst>
          </p:cNvPr>
          <p:cNvCxnSpPr>
            <a:cxnSpLocks/>
          </p:cNvCxnSpPr>
          <p:nvPr userDrawn="1"/>
        </p:nvCxnSpPr>
        <p:spPr>
          <a:xfrm>
            <a:off x="2439405" y="6471191"/>
            <a:ext cx="8912808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136;p1">
            <a:extLst>
              <a:ext uri="{FF2B5EF4-FFF2-40B4-BE49-F238E27FC236}">
                <a16:creationId xmlns:a16="http://schemas.microsoft.com/office/drawing/2014/main" id="{E8516FD6-F905-B812-A79E-58D266EE13A9}"/>
              </a:ext>
            </a:extLst>
          </p:cNvPr>
          <p:cNvSpPr txBox="1"/>
          <p:nvPr userDrawn="1"/>
        </p:nvSpPr>
        <p:spPr>
          <a:xfrm>
            <a:off x="4641448" y="6492270"/>
            <a:ext cx="6710765" cy="40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B9BCBF"/>
                </a:solidFill>
                <a:latin typeface="+mj-lt"/>
                <a:ea typeface="Raleway"/>
                <a:cs typeface="Raleway"/>
                <a:sym typeface="Raleway"/>
              </a:rPr>
              <a:t>Третий этап Всероссийской просветительской Эстафеты «Мои финансы»</a:t>
            </a:r>
            <a:endParaRPr sz="1400" b="0" i="0" u="none" strike="noStrike" cap="none" dirty="0">
              <a:solidFill>
                <a:srgbClr val="B9BCBF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83D53F-32DA-5138-0142-076B61FAA2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192" y="-1"/>
            <a:ext cx="12204191" cy="64711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736A17-4618-3AB9-10AE-FE0B3C9BD7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6793" y="373528"/>
            <a:ext cx="911182" cy="2269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FB31DF-4200-0DB9-0F60-A667AB1C23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18879" y="213476"/>
            <a:ext cx="1131034" cy="480954"/>
          </a:xfrm>
          <a:prstGeom prst="rect">
            <a:avLst/>
          </a:prstGeom>
        </p:spPr>
      </p:pic>
      <p:pic>
        <p:nvPicPr>
          <p:cNvPr id="29" name="Google Shape;29;p23"/>
          <p:cNvPicPr preferRelativeResize="0"/>
          <p:nvPr/>
        </p:nvPicPr>
        <p:blipFill rotWithShape="1">
          <a:blip r:embed="rId5">
            <a:alphaModFix/>
          </a:blip>
          <a:srcRect r="3828" b="9459"/>
          <a:stretch/>
        </p:blipFill>
        <p:spPr>
          <a:xfrm>
            <a:off x="6479846" y="1690688"/>
            <a:ext cx="5720597" cy="517386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923534" y="2544895"/>
            <a:ext cx="4162034" cy="372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2" name="Google Shape;32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2192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5971522" y="2544895"/>
            <a:ext cx="5382277" cy="372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8" name="Google Shape;38;p23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3" name="Google Shape;24;p21">
            <a:extLst>
              <a:ext uri="{FF2B5EF4-FFF2-40B4-BE49-F238E27FC236}">
                <a16:creationId xmlns:a16="http://schemas.microsoft.com/office/drawing/2014/main" id="{AEE2B27C-4E12-8508-31F0-29F033353030}"/>
              </a:ext>
            </a:extLst>
          </p:cNvPr>
          <p:cNvCxnSpPr>
            <a:cxnSpLocks/>
          </p:cNvCxnSpPr>
          <p:nvPr userDrawn="1"/>
        </p:nvCxnSpPr>
        <p:spPr>
          <a:xfrm>
            <a:off x="2439405" y="6471191"/>
            <a:ext cx="8912808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136;p1">
            <a:extLst>
              <a:ext uri="{FF2B5EF4-FFF2-40B4-BE49-F238E27FC236}">
                <a16:creationId xmlns:a16="http://schemas.microsoft.com/office/drawing/2014/main" id="{95A372A9-96FC-F9E9-A71C-9B5E7F580FE8}"/>
              </a:ext>
            </a:extLst>
          </p:cNvPr>
          <p:cNvSpPr txBox="1"/>
          <p:nvPr userDrawn="1"/>
        </p:nvSpPr>
        <p:spPr>
          <a:xfrm>
            <a:off x="4641448" y="6492270"/>
            <a:ext cx="6710765" cy="40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B9BCBF"/>
                </a:solidFill>
                <a:latin typeface="+mj-lt"/>
                <a:ea typeface="Raleway"/>
                <a:cs typeface="Raleway"/>
                <a:sym typeface="Raleway"/>
              </a:rPr>
              <a:t>Третий этап Всероссийской просветительской Эстафеты «Мои финансы»</a:t>
            </a:r>
            <a:endParaRPr sz="1400" b="0" i="0" u="none" strike="noStrike" cap="none" dirty="0">
              <a:solidFill>
                <a:srgbClr val="B9BCBF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8A645F-B73F-8F07-FC4E-9BB5A806F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191" y="-2"/>
            <a:ext cx="4953002" cy="6858001"/>
          </a:xfrm>
          <a:prstGeom prst="rect">
            <a:avLst/>
          </a:prstGeom>
        </p:spPr>
      </p:pic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pic>
        <p:nvPicPr>
          <p:cNvPr id="44" name="Google Shape;4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3" name="Google Shape;24;p21">
            <a:extLst>
              <a:ext uri="{FF2B5EF4-FFF2-40B4-BE49-F238E27FC236}">
                <a16:creationId xmlns:a16="http://schemas.microsoft.com/office/drawing/2014/main" id="{7C675E60-5E38-AD9D-FFF6-A2BD06A62BF3}"/>
              </a:ext>
            </a:extLst>
          </p:cNvPr>
          <p:cNvCxnSpPr>
            <a:cxnSpLocks/>
          </p:cNvCxnSpPr>
          <p:nvPr userDrawn="1"/>
        </p:nvCxnSpPr>
        <p:spPr>
          <a:xfrm>
            <a:off x="2439405" y="6471191"/>
            <a:ext cx="8912808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136;p1">
            <a:extLst>
              <a:ext uri="{FF2B5EF4-FFF2-40B4-BE49-F238E27FC236}">
                <a16:creationId xmlns:a16="http://schemas.microsoft.com/office/drawing/2014/main" id="{A04602B3-4AAB-AA37-2808-81848F81B74E}"/>
              </a:ext>
            </a:extLst>
          </p:cNvPr>
          <p:cNvSpPr txBox="1"/>
          <p:nvPr userDrawn="1"/>
        </p:nvSpPr>
        <p:spPr>
          <a:xfrm>
            <a:off x="4641448" y="6492270"/>
            <a:ext cx="6710765" cy="40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B9BCBF"/>
                </a:solidFill>
                <a:latin typeface="+mj-lt"/>
                <a:ea typeface="Raleway"/>
                <a:cs typeface="Raleway"/>
                <a:sym typeface="Raleway"/>
              </a:rPr>
              <a:t>Третий этап Всероссийской просветительской Эстафеты «Мои финансы»</a:t>
            </a:r>
            <a:endParaRPr sz="1400" b="0" i="0" u="none" strike="noStrike" cap="none" dirty="0">
              <a:solidFill>
                <a:srgbClr val="B9BCBF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DB4AD8-E567-945E-73E4-4DDCE74F21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192" y="-1"/>
            <a:ext cx="12204191" cy="6471191"/>
          </a:xfrm>
          <a:prstGeom prst="rect">
            <a:avLst/>
          </a:prstGeom>
        </p:spPr>
      </p:pic>
      <p:cxnSp>
        <p:nvCxnSpPr>
          <p:cNvPr id="3" name="Google Shape;24;p21">
            <a:extLst>
              <a:ext uri="{FF2B5EF4-FFF2-40B4-BE49-F238E27FC236}">
                <a16:creationId xmlns:a16="http://schemas.microsoft.com/office/drawing/2014/main" id="{DD3742EA-E89B-8A41-7046-8839D311118C}"/>
              </a:ext>
            </a:extLst>
          </p:cNvPr>
          <p:cNvCxnSpPr>
            <a:cxnSpLocks/>
          </p:cNvCxnSpPr>
          <p:nvPr userDrawn="1"/>
        </p:nvCxnSpPr>
        <p:spPr>
          <a:xfrm>
            <a:off x="2439405" y="6471191"/>
            <a:ext cx="8912808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136;p1">
            <a:extLst>
              <a:ext uri="{FF2B5EF4-FFF2-40B4-BE49-F238E27FC236}">
                <a16:creationId xmlns:a16="http://schemas.microsoft.com/office/drawing/2014/main" id="{86B47924-D72C-1BD2-6868-A49D08A402B0}"/>
              </a:ext>
            </a:extLst>
          </p:cNvPr>
          <p:cNvSpPr txBox="1"/>
          <p:nvPr userDrawn="1"/>
        </p:nvSpPr>
        <p:spPr>
          <a:xfrm>
            <a:off x="4641448" y="6492270"/>
            <a:ext cx="6710765" cy="40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B9BCBF"/>
                </a:solidFill>
                <a:latin typeface="+mj-lt"/>
                <a:ea typeface="Raleway"/>
                <a:cs typeface="Raleway"/>
                <a:sym typeface="Raleway"/>
              </a:rPr>
              <a:t>Третий этап Всероссийской просветительской Эстафеты «Мои финансы»</a:t>
            </a:r>
            <a:endParaRPr sz="1400" b="0" i="0" u="none" strike="noStrike" cap="none" dirty="0">
              <a:solidFill>
                <a:srgbClr val="B9BCBF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604FFA-22A8-022D-0AD8-57F14ED510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6793" y="373528"/>
            <a:ext cx="911182" cy="2269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BB1B3C-F7E1-757A-EB55-66C4D96792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18879" y="213476"/>
            <a:ext cx="1131034" cy="48095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раздела">
  <p:cSld name="1_Заголовок раздела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>
            <a:spLocks noGrp="1"/>
          </p:cNvSpPr>
          <p:nvPr>
            <p:ph type="pic" idx="2"/>
          </p:nvPr>
        </p:nvSpPr>
        <p:spPr>
          <a:xfrm>
            <a:off x="6325644" y="1247583"/>
            <a:ext cx="5866356" cy="5610418"/>
          </a:xfrm>
          <a:prstGeom prst="rect">
            <a:avLst/>
          </a:prstGeom>
          <a:noFill/>
          <a:ln>
            <a:noFill/>
          </a:ln>
        </p:spPr>
      </p:sp>
      <p:pic>
        <p:nvPicPr>
          <p:cNvPr id="56" name="Google Shape;56;p25"/>
          <p:cNvPicPr preferRelativeResize="0"/>
          <p:nvPr/>
        </p:nvPicPr>
        <p:blipFill rotWithShape="1">
          <a:blip r:embed="rId2">
            <a:alphaModFix/>
          </a:blip>
          <a:srcRect t="7595"/>
          <a:stretch/>
        </p:blipFill>
        <p:spPr>
          <a:xfrm>
            <a:off x="-1" y="0"/>
            <a:ext cx="121947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5"/>
          <p:cNvSpPr txBox="1"/>
          <p:nvPr/>
        </p:nvSpPr>
        <p:spPr>
          <a:xfrm>
            <a:off x="300625" y="318111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по финансовой грамотности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25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" name="Google Shape;60;p25"/>
          <p:cNvSpPr txBox="1">
            <a:spLocks noGrp="1"/>
          </p:cNvSpPr>
          <p:nvPr>
            <p:ph type="title"/>
          </p:nvPr>
        </p:nvSpPr>
        <p:spPr>
          <a:xfrm>
            <a:off x="1458666" y="1457081"/>
            <a:ext cx="5353834" cy="394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4230" y="265527"/>
            <a:ext cx="2308670" cy="4860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25"/>
          <p:cNvCxnSpPr/>
          <p:nvPr/>
        </p:nvCxnSpPr>
        <p:spPr>
          <a:xfrm>
            <a:off x="5654458" y="496019"/>
            <a:ext cx="3549041" cy="3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«Мои финансы»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26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72;p26"/>
          <p:cNvSpPr/>
          <p:nvPr/>
        </p:nvSpPr>
        <p:spPr>
          <a:xfrm rot="5400000">
            <a:off x="-450938" y="816063"/>
            <a:ext cx="1277655" cy="3757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">
  <p:cSld name="рисунок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53825"/>
            <a:ext cx="12192000" cy="10417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7"/>
          <p:cNvSpPr>
            <a:spLocks noGrp="1"/>
          </p:cNvSpPr>
          <p:nvPr>
            <p:ph type="pic" idx="2"/>
          </p:nvPr>
        </p:nvSpPr>
        <p:spPr>
          <a:xfrm>
            <a:off x="588723" y="987425"/>
            <a:ext cx="11273425" cy="4323611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7"/>
          <p:cNvSpPr txBox="1">
            <a:spLocks noGrp="1"/>
          </p:cNvSpPr>
          <p:nvPr>
            <p:ph type="body" idx="1"/>
          </p:nvPr>
        </p:nvSpPr>
        <p:spPr>
          <a:xfrm>
            <a:off x="3832965" y="5437345"/>
            <a:ext cx="8029184" cy="72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27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«Мои финансы»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27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28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28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«Мои финансы»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8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1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128631" y="220249"/>
            <a:ext cx="2712186" cy="514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9"/>
          <p:cNvSpPr txBox="1">
            <a:spLocks noGrp="1"/>
          </p:cNvSpPr>
          <p:nvPr>
            <p:ph type="sldNum" idx="12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7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1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6.png"/><Relationship Id="rId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6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3;p16">
            <a:extLst>
              <a:ext uri="{FF2B5EF4-FFF2-40B4-BE49-F238E27FC236}">
                <a16:creationId xmlns:a16="http://schemas.microsoft.com/office/drawing/2014/main" id="{82991A17-65CE-999E-9848-91264FE896AB}"/>
              </a:ext>
            </a:extLst>
          </p:cNvPr>
          <p:cNvSpPr txBox="1"/>
          <p:nvPr/>
        </p:nvSpPr>
        <p:spPr>
          <a:xfrm>
            <a:off x="5387874" y="-764087"/>
            <a:ext cx="3777929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7000" b="1" u="none" strike="noStrike" cap="none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%</a:t>
            </a:r>
            <a:endParaRPr sz="27000" b="1" u="none" strike="noStrike" cap="none" dirty="0">
              <a:solidFill>
                <a:schemeClr val="accent2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sp>
        <p:nvSpPr>
          <p:cNvPr id="134" name="Google Shape;134;p1"/>
          <p:cNvSpPr txBox="1"/>
          <p:nvPr/>
        </p:nvSpPr>
        <p:spPr>
          <a:xfrm>
            <a:off x="839788" y="2970803"/>
            <a:ext cx="7622461" cy="178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33"/>
              <a:buFont typeface="Arial"/>
              <a:buNone/>
            </a:pPr>
            <a:r>
              <a:rPr lang="ru-RU" sz="6000" b="1" u="none" strike="noStrike" cap="none" dirty="0">
                <a:solidFill>
                  <a:schemeClr val="lt1"/>
                </a:solidFill>
                <a:latin typeface="Arial Black" panose="020B0604020202020204" pitchFamily="34" charset="0"/>
                <a:ea typeface="Arial Black"/>
                <a:cs typeface="Arial Black" panose="020B0604020202020204" pitchFamily="34" charset="0"/>
                <a:sym typeface="Arial Black"/>
              </a:rPr>
              <a:t>Ответственный кредит</a:t>
            </a:r>
            <a:endParaRPr sz="6000" b="1" u="none" strike="noStrike" cap="none" dirty="0">
              <a:solidFill>
                <a:schemeClr val="lt1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sp>
        <p:nvSpPr>
          <p:cNvPr id="136" name="Google Shape;136;p1"/>
          <p:cNvSpPr txBox="1"/>
          <p:nvPr/>
        </p:nvSpPr>
        <p:spPr>
          <a:xfrm>
            <a:off x="7704725" y="6079274"/>
            <a:ext cx="4190036" cy="57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EA7C00"/>
                </a:solidFill>
                <a:latin typeface="+mj-lt"/>
                <a:ea typeface="Raleway"/>
                <a:cs typeface="Raleway"/>
                <a:sym typeface="Raleway"/>
              </a:rPr>
              <a:t>Третий этап </a:t>
            </a:r>
            <a:r>
              <a:rPr lang="ru-RU" sz="14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aleway"/>
                <a:cs typeface="Raleway"/>
                <a:sym typeface="Raleway"/>
              </a:rPr>
              <a:t>Всероссийской просветительской Эстафеты «Мои финансы»</a:t>
            </a:r>
            <a:endParaRPr sz="14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6754761"/>
            <a:ext cx="12192001" cy="155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"/>
          <p:cNvSpPr/>
          <p:nvPr/>
        </p:nvSpPr>
        <p:spPr>
          <a:xfrm>
            <a:off x="8679976" y="0"/>
            <a:ext cx="3512024" cy="8871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"/>
          <p:cNvSpPr txBox="1"/>
          <p:nvPr/>
        </p:nvSpPr>
        <p:spPr>
          <a:xfrm>
            <a:off x="839788" y="4862514"/>
            <a:ext cx="5256212" cy="49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rPr>
              <a:t>Спикер:</a:t>
            </a:r>
            <a:endParaRPr sz="2000" b="0" i="0" u="none" strike="noStrike" cap="none" dirty="0">
              <a:solidFill>
                <a:schemeClr val="lt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8CC947-2D14-F48F-78E1-664E02D07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879" y="226337"/>
            <a:ext cx="1131034" cy="4798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C0959E-F081-1568-B261-AE67DF22A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4862" y="373528"/>
            <a:ext cx="903113" cy="2269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DE86244-9D67-6AA9-119F-832E192F20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9944" y="1566785"/>
            <a:ext cx="3777929" cy="420401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C776AB-BFA6-84C9-67F5-9D4FEA9B1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3811" y="4982815"/>
            <a:ext cx="1698438" cy="95580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F2248C6-BF3E-142E-EACE-570DDF0A77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3793" y="990167"/>
            <a:ext cx="1243428" cy="9816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 txBox="1">
            <a:spLocks noGrp="1"/>
          </p:cNvSpPr>
          <p:nvPr>
            <p:ph type="title"/>
          </p:nvPr>
        </p:nvSpPr>
        <p:spPr>
          <a:xfrm>
            <a:off x="839788" y="692150"/>
            <a:ext cx="7565657" cy="53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dirty="0"/>
              <a:t>Образовательный кредит</a:t>
            </a:r>
            <a:endParaRPr sz="4000" dirty="0"/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9EF55630-3D01-EE12-714A-0FBF8C30A7D5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10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DFB59206-3A38-B7FF-54E5-813AE6E2287D}"/>
              </a:ext>
            </a:extLst>
          </p:cNvPr>
          <p:cNvSpPr/>
          <p:nvPr/>
        </p:nvSpPr>
        <p:spPr>
          <a:xfrm>
            <a:off x="6466403" y="1659528"/>
            <a:ext cx="4681336" cy="5360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2FF8338F-DFCF-94E9-7CE4-FC37D1932002}"/>
              </a:ext>
            </a:extLst>
          </p:cNvPr>
          <p:cNvSpPr/>
          <p:nvPr/>
        </p:nvSpPr>
        <p:spPr>
          <a:xfrm>
            <a:off x="839789" y="1659530"/>
            <a:ext cx="4681336" cy="53606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Google Shape;161;p37">
            <a:extLst>
              <a:ext uri="{FF2B5EF4-FFF2-40B4-BE49-F238E27FC236}">
                <a16:creationId xmlns:a16="http://schemas.microsoft.com/office/drawing/2014/main" id="{978E3AB4-A273-628F-D1D1-F22027D67C0B}"/>
              </a:ext>
            </a:extLst>
          </p:cNvPr>
          <p:cNvSpPr txBox="1"/>
          <p:nvPr/>
        </p:nvSpPr>
        <p:spPr>
          <a:xfrm>
            <a:off x="1150396" y="1694211"/>
            <a:ext cx="4109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u="none" strike="noStrike" cap="none" dirty="0">
                <a:solidFill>
                  <a:schemeClr val="bg1"/>
                </a:solidFill>
              </a:rPr>
              <a:t>С господдержкой</a:t>
            </a:r>
            <a:endParaRPr lang="ru-RU" sz="240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62;p37">
            <a:extLst>
              <a:ext uri="{FF2B5EF4-FFF2-40B4-BE49-F238E27FC236}">
                <a16:creationId xmlns:a16="http://schemas.microsoft.com/office/drawing/2014/main" id="{D6D70586-383B-740A-2CC0-3370F1320BAE}"/>
              </a:ext>
            </a:extLst>
          </p:cNvPr>
          <p:cNvSpPr txBox="1"/>
          <p:nvPr/>
        </p:nvSpPr>
        <p:spPr>
          <a:xfrm>
            <a:off x="7010928" y="1671603"/>
            <a:ext cx="359228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u="none" strike="noStrike" cap="none" dirty="0">
                <a:solidFill>
                  <a:schemeClr val="bg1"/>
                </a:solidFill>
              </a:rPr>
              <a:t>Без господдержки</a:t>
            </a:r>
            <a:endParaRPr lang="ru-RU" sz="240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51DBCC7-5374-9B89-EEB1-EC569A97869E}"/>
              </a:ext>
            </a:extLst>
          </p:cNvPr>
          <p:cNvGrpSpPr/>
          <p:nvPr/>
        </p:nvGrpSpPr>
        <p:grpSpPr>
          <a:xfrm>
            <a:off x="839789" y="2444643"/>
            <a:ext cx="391545" cy="391545"/>
            <a:chOff x="6416933" y="3053459"/>
            <a:chExt cx="391545" cy="391545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FD61080-FBC7-EE84-E6EE-73F3D66FA23D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право 9">
              <a:extLst>
                <a:ext uri="{FF2B5EF4-FFF2-40B4-BE49-F238E27FC236}">
                  <a16:creationId xmlns:a16="http://schemas.microsoft.com/office/drawing/2014/main" id="{D666C73A-344D-0330-8199-B0B00C516442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" name="Google Shape;217;p41">
            <a:extLst>
              <a:ext uri="{FF2B5EF4-FFF2-40B4-BE49-F238E27FC236}">
                <a16:creationId xmlns:a16="http://schemas.microsoft.com/office/drawing/2014/main" id="{1458B636-7D2A-F006-750F-181946D74694}"/>
              </a:ext>
            </a:extLst>
          </p:cNvPr>
          <p:cNvSpPr txBox="1"/>
          <p:nvPr/>
        </p:nvSpPr>
        <p:spPr>
          <a:xfrm>
            <a:off x="1369758" y="2487061"/>
            <a:ext cx="2323454" cy="280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</a:pPr>
            <a:r>
              <a:rPr lang="ru-RU" sz="20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Льготные условия</a:t>
            </a:r>
            <a:endParaRPr lang="ru-RU" sz="2000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72EB469-42B3-2F60-8FF1-EAFD58E65D69}"/>
              </a:ext>
            </a:extLst>
          </p:cNvPr>
          <p:cNvGrpSpPr/>
          <p:nvPr/>
        </p:nvGrpSpPr>
        <p:grpSpPr>
          <a:xfrm>
            <a:off x="839789" y="3050235"/>
            <a:ext cx="391545" cy="391545"/>
            <a:chOff x="6416933" y="3053459"/>
            <a:chExt cx="391545" cy="391545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BA9F02C3-04EA-85D5-AE15-F33D009691F4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>
              <a:extLst>
                <a:ext uri="{FF2B5EF4-FFF2-40B4-BE49-F238E27FC236}">
                  <a16:creationId xmlns:a16="http://schemas.microsoft.com/office/drawing/2014/main" id="{57EE96E2-BB7F-DB82-0458-219416BAAEF2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Google Shape;217;p41">
            <a:extLst>
              <a:ext uri="{FF2B5EF4-FFF2-40B4-BE49-F238E27FC236}">
                <a16:creationId xmlns:a16="http://schemas.microsoft.com/office/drawing/2014/main" id="{EF4DA8E8-60C6-6180-A8E4-8B4451DFF84B}"/>
              </a:ext>
            </a:extLst>
          </p:cNvPr>
          <p:cNvSpPr txBox="1"/>
          <p:nvPr/>
        </p:nvSpPr>
        <p:spPr>
          <a:xfrm>
            <a:off x="1369758" y="3092653"/>
            <a:ext cx="41513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</a:pPr>
            <a:r>
              <a:rPr lang="ru-RU" sz="20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Выдают только </a:t>
            </a:r>
            <a:br>
              <a:rPr lang="ru-RU" sz="20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определённых банках:</a:t>
            </a:r>
            <a:endParaRPr lang="ru-RU" sz="1600" dirty="0"/>
          </a:p>
        </p:txBody>
      </p:sp>
      <p:sp>
        <p:nvSpPr>
          <p:cNvPr id="16" name="Google Shape;217;p41">
            <a:extLst>
              <a:ext uri="{FF2B5EF4-FFF2-40B4-BE49-F238E27FC236}">
                <a16:creationId xmlns:a16="http://schemas.microsoft.com/office/drawing/2014/main" id="{937F4E66-428F-04BF-A786-A15F67114E90}"/>
              </a:ext>
            </a:extLst>
          </p:cNvPr>
          <p:cNvSpPr txBox="1"/>
          <p:nvPr/>
        </p:nvSpPr>
        <p:spPr>
          <a:xfrm>
            <a:off x="1369757" y="3870341"/>
            <a:ext cx="4151367" cy="109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6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ПАО «Сбербанк России»</a:t>
            </a:r>
            <a:endParaRPr lang="ru-RU" sz="16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6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АКБ «</a:t>
            </a:r>
            <a:r>
              <a:rPr lang="ru-RU" sz="160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Алмазэргиэнбанк</a:t>
            </a:r>
            <a:r>
              <a:rPr lang="ru-RU" sz="16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 АО</a:t>
            </a:r>
            <a:endParaRPr lang="ru-RU" sz="16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6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«Банк РНКБ» ПАО</a:t>
            </a:r>
            <a:endParaRPr lang="ru-RU" sz="16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6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«Т-банк» АО</a:t>
            </a:r>
            <a:endParaRPr lang="ru-RU" sz="160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FEEB152-BD51-BE39-FF2C-10BE0B59D908}"/>
              </a:ext>
            </a:extLst>
          </p:cNvPr>
          <p:cNvGrpSpPr/>
          <p:nvPr/>
        </p:nvGrpSpPr>
        <p:grpSpPr>
          <a:xfrm>
            <a:off x="6454008" y="2444643"/>
            <a:ext cx="391545" cy="391545"/>
            <a:chOff x="6416933" y="3053459"/>
            <a:chExt cx="391545" cy="391545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03AA3D72-4C1A-DFAF-CE07-05F5B3B0214D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право 18">
              <a:extLst>
                <a:ext uri="{FF2B5EF4-FFF2-40B4-BE49-F238E27FC236}">
                  <a16:creationId xmlns:a16="http://schemas.microsoft.com/office/drawing/2014/main" id="{A3AF0AA8-44AA-A9A9-F117-150D8C776CB4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0" name="Google Shape;217;p41">
            <a:extLst>
              <a:ext uri="{FF2B5EF4-FFF2-40B4-BE49-F238E27FC236}">
                <a16:creationId xmlns:a16="http://schemas.microsoft.com/office/drawing/2014/main" id="{07168EE6-EEA8-C5DF-07BE-0C1974EA2A51}"/>
              </a:ext>
            </a:extLst>
          </p:cNvPr>
          <p:cNvSpPr txBox="1"/>
          <p:nvPr/>
        </p:nvSpPr>
        <p:spPr>
          <a:xfrm>
            <a:off x="6983976" y="2487061"/>
            <a:ext cx="4047817" cy="280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</a:pPr>
            <a:r>
              <a:rPr lang="ru-RU" sz="20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Близкие к рыночным условия</a:t>
            </a:r>
            <a:endParaRPr lang="ru-RU" sz="20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1E334B1-7EA1-3B5B-9C19-5CF05B33452B}"/>
              </a:ext>
            </a:extLst>
          </p:cNvPr>
          <p:cNvGrpSpPr/>
          <p:nvPr/>
        </p:nvGrpSpPr>
        <p:grpSpPr>
          <a:xfrm>
            <a:off x="6454008" y="3043985"/>
            <a:ext cx="391545" cy="391545"/>
            <a:chOff x="6416933" y="3053459"/>
            <a:chExt cx="391545" cy="391545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BDDCCC08-63ED-E16C-526B-DA9BDB81C331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право 22">
              <a:extLst>
                <a:ext uri="{FF2B5EF4-FFF2-40B4-BE49-F238E27FC236}">
                  <a16:creationId xmlns:a16="http://schemas.microsoft.com/office/drawing/2014/main" id="{95DE5BC2-71E9-EA39-24A8-935D7980758E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4" name="Google Shape;217;p41">
            <a:extLst>
              <a:ext uri="{FF2B5EF4-FFF2-40B4-BE49-F238E27FC236}">
                <a16:creationId xmlns:a16="http://schemas.microsoft.com/office/drawing/2014/main" id="{4ECD6996-25C5-E763-DE9E-4511D051DC76}"/>
              </a:ext>
            </a:extLst>
          </p:cNvPr>
          <p:cNvSpPr txBox="1"/>
          <p:nvPr/>
        </p:nvSpPr>
        <p:spPr>
          <a:xfrm>
            <a:off x="6983976" y="3092653"/>
            <a:ext cx="4047817" cy="280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</a:pPr>
            <a:r>
              <a:rPr lang="ru-RU" sz="20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Обычный банковский продукт</a:t>
            </a:r>
            <a:endParaRPr lang="ru-RU" sz="2000" dirty="0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496BFF0-986F-18AE-A7A3-D7A77DF01D65}"/>
              </a:ext>
            </a:extLst>
          </p:cNvPr>
          <p:cNvGrpSpPr/>
          <p:nvPr/>
        </p:nvGrpSpPr>
        <p:grpSpPr>
          <a:xfrm>
            <a:off x="6454008" y="3685230"/>
            <a:ext cx="391545" cy="391545"/>
            <a:chOff x="6416933" y="3053459"/>
            <a:chExt cx="391545" cy="391545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CF189A21-F9DE-3492-7B26-C5F855BB8FA7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 вправо 27">
              <a:extLst>
                <a:ext uri="{FF2B5EF4-FFF2-40B4-BE49-F238E27FC236}">
                  <a16:creationId xmlns:a16="http://schemas.microsoft.com/office/drawing/2014/main" id="{9071227D-8B0E-5B14-649C-BB8722CC57F7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9" name="Google Shape;217;p41">
            <a:extLst>
              <a:ext uri="{FF2B5EF4-FFF2-40B4-BE49-F238E27FC236}">
                <a16:creationId xmlns:a16="http://schemas.microsoft.com/office/drawing/2014/main" id="{A09AED88-3E6F-4BE9-8D5D-E0BD85924974}"/>
              </a:ext>
            </a:extLst>
          </p:cNvPr>
          <p:cNvSpPr txBox="1"/>
          <p:nvPr/>
        </p:nvSpPr>
        <p:spPr>
          <a:xfrm>
            <a:off x="6983976" y="3727648"/>
            <a:ext cx="4047817" cy="280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</a:pPr>
            <a:r>
              <a:rPr lang="ru-RU" sz="20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Выдаёт любой банк</a:t>
            </a:r>
            <a:endParaRPr lang="ru-RU" sz="2000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2743D57-829B-7A34-DE1F-155220B5EBFB}"/>
              </a:ext>
            </a:extLst>
          </p:cNvPr>
          <p:cNvSpPr/>
          <p:nvPr/>
        </p:nvSpPr>
        <p:spPr>
          <a:xfrm>
            <a:off x="1520456" y="5442877"/>
            <a:ext cx="10671544" cy="7336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Google Shape;23;p21">
            <a:extLst>
              <a:ext uri="{FF2B5EF4-FFF2-40B4-BE49-F238E27FC236}">
                <a16:creationId xmlns:a16="http://schemas.microsoft.com/office/drawing/2014/main" id="{0022990E-BB9B-94D8-A961-5F166988ADC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171;p37">
            <a:extLst>
              <a:ext uri="{FF2B5EF4-FFF2-40B4-BE49-F238E27FC236}">
                <a16:creationId xmlns:a16="http://schemas.microsoft.com/office/drawing/2014/main" id="{3F42C6BE-CDD7-2138-7B39-30D52314A77E}"/>
              </a:ext>
            </a:extLst>
          </p:cNvPr>
          <p:cNvSpPr txBox="1"/>
          <p:nvPr/>
        </p:nvSpPr>
        <p:spPr>
          <a:xfrm>
            <a:off x="3283688" y="5433998"/>
            <a:ext cx="5624623" cy="730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Будьте внимательны: выгодно брать кредит </a:t>
            </a:r>
            <a:br>
              <a:rPr lang="ru-RU" sz="16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</a:br>
            <a:r>
              <a:rPr lang="ru-RU" sz="16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с государственной поддержкой!</a:t>
            </a:r>
          </a:p>
        </p:txBody>
      </p:sp>
      <p:sp>
        <p:nvSpPr>
          <p:cNvPr id="39" name="Google Shape;171;p37">
            <a:extLst>
              <a:ext uri="{FF2B5EF4-FFF2-40B4-BE49-F238E27FC236}">
                <a16:creationId xmlns:a16="http://schemas.microsoft.com/office/drawing/2014/main" id="{5223EED8-B6B0-0A86-3D6B-F9B28B1DDF49}"/>
              </a:ext>
            </a:extLst>
          </p:cNvPr>
          <p:cNvSpPr txBox="1"/>
          <p:nvPr/>
        </p:nvSpPr>
        <p:spPr>
          <a:xfrm>
            <a:off x="2854871" y="5433998"/>
            <a:ext cx="589297" cy="751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40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!</a:t>
            </a:r>
            <a:endParaRPr sz="4000" b="1" u="none" strike="noStrike" cap="none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6D0FC301-B7E0-A0DA-1049-C1A4B7F6785B}"/>
              </a:ext>
            </a:extLst>
          </p:cNvPr>
          <p:cNvSpPr/>
          <p:nvPr/>
        </p:nvSpPr>
        <p:spPr>
          <a:xfrm>
            <a:off x="1361290" y="3958919"/>
            <a:ext cx="80555" cy="805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E03A5CB0-E998-6C69-F9C6-8389EBA8FC4A}"/>
              </a:ext>
            </a:extLst>
          </p:cNvPr>
          <p:cNvSpPr/>
          <p:nvPr/>
        </p:nvSpPr>
        <p:spPr>
          <a:xfrm>
            <a:off x="1361290" y="4187519"/>
            <a:ext cx="80555" cy="805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5B0509E-47DD-EC42-C1E2-09B021BAC07A}"/>
              </a:ext>
            </a:extLst>
          </p:cNvPr>
          <p:cNvSpPr/>
          <p:nvPr/>
        </p:nvSpPr>
        <p:spPr>
          <a:xfrm>
            <a:off x="1361290" y="4449986"/>
            <a:ext cx="80555" cy="805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4EF47D9-96A8-264D-5871-5FB9284EAE20}"/>
              </a:ext>
            </a:extLst>
          </p:cNvPr>
          <p:cNvSpPr/>
          <p:nvPr/>
        </p:nvSpPr>
        <p:spPr>
          <a:xfrm>
            <a:off x="1361290" y="4695519"/>
            <a:ext cx="80555" cy="805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050C8AF-E523-07A5-179D-5ACA43985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884" y="4728247"/>
            <a:ext cx="778558" cy="112203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5BA2486-E833-0FF2-3E53-22A4ADEFA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8040" y="4070741"/>
            <a:ext cx="1654172" cy="19643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7F676C-CBB4-6ACC-47A7-04B896190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667" y="1254230"/>
            <a:ext cx="5993388" cy="5213117"/>
          </a:xfrm>
          <a:prstGeom prst="rect">
            <a:avLst/>
          </a:prstGeom>
        </p:spPr>
      </p:pic>
      <p:sp>
        <p:nvSpPr>
          <p:cNvPr id="223" name="Google Shape;223;p42"/>
          <p:cNvSpPr txBox="1"/>
          <p:nvPr/>
        </p:nvSpPr>
        <p:spPr>
          <a:xfrm>
            <a:off x="7781314" y="2618374"/>
            <a:ext cx="3515102" cy="35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ru-RU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целевой кредит</a:t>
            </a:r>
            <a:endParaRPr sz="1600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ru-RU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Поступить или учиться можно только в аккредитованном учебном заведении с государственной лицензией</a:t>
            </a:r>
            <a:endParaRPr sz="1600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ru-RU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Выдают только определённые банки</a:t>
            </a:r>
            <a:endParaRPr sz="1600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ru-RU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Выдают только гражданам РФ старше 14 лет </a:t>
            </a:r>
            <a:endParaRPr sz="1600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ru-RU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 отчислении по любой причине кредит перестаёт быть льготным </a:t>
            </a:r>
            <a:br>
              <a:rPr lang="en-US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выплачивать его придётся </a:t>
            </a:r>
            <a:br>
              <a:rPr lang="en-US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 рыночной ставке, хотя срок </a:t>
            </a:r>
            <a:br>
              <a:rPr lang="en-US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15 лет останется прежним </a:t>
            </a:r>
            <a:endParaRPr sz="1600" dirty="0"/>
          </a:p>
        </p:txBody>
      </p:sp>
      <p:sp>
        <p:nvSpPr>
          <p:cNvPr id="224" name="Google Shape;224;p42"/>
          <p:cNvSpPr txBox="1"/>
          <p:nvPr/>
        </p:nvSpPr>
        <p:spPr>
          <a:xfrm>
            <a:off x="7492060" y="2050917"/>
            <a:ext cx="3897094" cy="461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Особые условия</a:t>
            </a:r>
            <a:endParaRPr sz="2700" b="1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5" name="Google Shape;225;p42"/>
          <p:cNvSpPr txBox="1"/>
          <p:nvPr/>
        </p:nvSpPr>
        <p:spPr>
          <a:xfrm>
            <a:off x="896965" y="642552"/>
            <a:ext cx="6056251" cy="1004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7" b="1" i="0" u="none" strike="noStrike" cap="none">
              <a:solidFill>
                <a:srgbClr val="39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6" name="Google Shape;226;p42"/>
          <p:cNvSpPr txBox="1">
            <a:spLocks noGrp="1"/>
          </p:cNvSpPr>
          <p:nvPr>
            <p:ph type="title"/>
          </p:nvPr>
        </p:nvSpPr>
        <p:spPr>
          <a:xfrm>
            <a:off x="839787" y="692400"/>
            <a:ext cx="10248759" cy="1081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Raleway"/>
                <a:cs typeface="Arial Black" panose="020B0604020202020204" pitchFamily="34" charset="0"/>
                <a:sym typeface="Raleway"/>
              </a:rPr>
              <a:t>Образовательный кредит: </a:t>
            </a:r>
            <a:b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Raleway"/>
                <a:cs typeface="Arial Black" panose="020B0604020202020204" pitchFamily="34" charset="0"/>
                <a:sym typeface="Raleway"/>
              </a:rPr>
            </a:b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Raleway"/>
                <a:cs typeface="Arial Black" panose="020B0604020202020204" pitchFamily="34" charset="0"/>
                <a:sym typeface="Raleway"/>
              </a:rPr>
              <a:t>льготы и условия</a:t>
            </a:r>
            <a:endParaRPr sz="40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459BA275-A97B-C636-8B57-9565D7A4AFAA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11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2" name="Google Shape;227;p42">
            <a:extLst>
              <a:ext uri="{FF2B5EF4-FFF2-40B4-BE49-F238E27FC236}">
                <a16:creationId xmlns:a16="http://schemas.microsoft.com/office/drawing/2014/main" id="{B08D948D-A4CD-A0B7-737E-685AE14802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73920" y="1974481"/>
            <a:ext cx="4858147" cy="42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91836"/>
              <a:buNone/>
            </a:pPr>
            <a:r>
              <a:rPr lang="ru-RU" sz="1800" dirty="0"/>
              <a:t>Ставка минимальна — до 3% годовых</a:t>
            </a:r>
            <a:endParaRPr sz="1800" dirty="0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A595CA8-9425-45F4-0A1F-87E9FC1BF1A2}"/>
              </a:ext>
            </a:extLst>
          </p:cNvPr>
          <p:cNvGrpSpPr/>
          <p:nvPr/>
        </p:nvGrpSpPr>
        <p:grpSpPr>
          <a:xfrm>
            <a:off x="847504" y="2016417"/>
            <a:ext cx="391545" cy="391545"/>
            <a:chOff x="6416933" y="3053459"/>
            <a:chExt cx="391545" cy="391545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9C3F1CFA-F092-2D60-0378-1F5CBB3F7926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трелка вправо 34">
              <a:extLst>
                <a:ext uri="{FF2B5EF4-FFF2-40B4-BE49-F238E27FC236}">
                  <a16:creationId xmlns:a16="http://schemas.microsoft.com/office/drawing/2014/main" id="{411A194C-D156-44E2-4506-CF375B564970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D2D33AA1-D79D-3932-7189-EDD7E7449C34}"/>
              </a:ext>
            </a:extLst>
          </p:cNvPr>
          <p:cNvGrpSpPr/>
          <p:nvPr/>
        </p:nvGrpSpPr>
        <p:grpSpPr>
          <a:xfrm>
            <a:off x="847504" y="2512564"/>
            <a:ext cx="391545" cy="391545"/>
            <a:chOff x="6416933" y="3053459"/>
            <a:chExt cx="391545" cy="391545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1684C583-31F6-0441-0890-11DFC734DCA8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трелка вправо 37">
              <a:extLst>
                <a:ext uri="{FF2B5EF4-FFF2-40B4-BE49-F238E27FC236}">
                  <a16:creationId xmlns:a16="http://schemas.microsoft.com/office/drawing/2014/main" id="{FFBFCB96-E8B2-33FD-6A14-92A750F613E8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9" name="Google Shape;227;p42">
            <a:extLst>
              <a:ext uri="{FF2B5EF4-FFF2-40B4-BE49-F238E27FC236}">
                <a16:creationId xmlns:a16="http://schemas.microsoft.com/office/drawing/2014/main" id="{046CE8EC-6702-CA2A-CD59-D35FB828C648}"/>
              </a:ext>
            </a:extLst>
          </p:cNvPr>
          <p:cNvSpPr txBox="1">
            <a:spLocks/>
          </p:cNvSpPr>
          <p:nvPr/>
        </p:nvSpPr>
        <p:spPr>
          <a:xfrm>
            <a:off x="1273920" y="2472344"/>
            <a:ext cx="4858147" cy="518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00"/>
              </a:spcBef>
              <a:buSzPct val="91836"/>
              <a:buFont typeface="Arial"/>
              <a:buNone/>
            </a:pPr>
            <a:r>
              <a:rPr lang="ru-RU" sz="1800" dirty="0"/>
              <a:t>Можно взять в любой момент обучения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2CED8BF8-171E-6F65-ADFB-AD52474B91F9}"/>
              </a:ext>
            </a:extLst>
          </p:cNvPr>
          <p:cNvGrpSpPr/>
          <p:nvPr/>
        </p:nvGrpSpPr>
        <p:grpSpPr>
          <a:xfrm>
            <a:off x="847504" y="2991755"/>
            <a:ext cx="391545" cy="391545"/>
            <a:chOff x="6416933" y="3053459"/>
            <a:chExt cx="391545" cy="391545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3333AE83-BCA0-A88F-5E2B-F19CB3FCF42A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трелка вправо 41">
              <a:extLst>
                <a:ext uri="{FF2B5EF4-FFF2-40B4-BE49-F238E27FC236}">
                  <a16:creationId xmlns:a16="http://schemas.microsoft.com/office/drawing/2014/main" id="{49655864-5B14-C455-1C9C-4CB24E1CF055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3" name="Google Shape;227;p42">
            <a:extLst>
              <a:ext uri="{FF2B5EF4-FFF2-40B4-BE49-F238E27FC236}">
                <a16:creationId xmlns:a16="http://schemas.microsoft.com/office/drawing/2014/main" id="{91B236EE-FFA3-A612-DAB0-F547505B3FA4}"/>
              </a:ext>
            </a:extLst>
          </p:cNvPr>
          <p:cNvSpPr txBox="1">
            <a:spLocks/>
          </p:cNvSpPr>
          <p:nvPr/>
        </p:nvSpPr>
        <p:spPr>
          <a:xfrm>
            <a:off x="1273920" y="2945709"/>
            <a:ext cx="4858147" cy="45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00"/>
              </a:spcBef>
              <a:buSzPct val="91836"/>
              <a:buFont typeface="Arial"/>
              <a:buNone/>
            </a:pPr>
            <a:r>
              <a:rPr lang="ru-RU" sz="1800" dirty="0"/>
              <a:t>Подходит для любого уровня образования 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925D2BE0-292F-C075-F8DC-86CFF3A0C4DA}"/>
              </a:ext>
            </a:extLst>
          </p:cNvPr>
          <p:cNvGrpSpPr/>
          <p:nvPr/>
        </p:nvGrpSpPr>
        <p:grpSpPr>
          <a:xfrm>
            <a:off x="847504" y="3613630"/>
            <a:ext cx="391545" cy="391545"/>
            <a:chOff x="6416933" y="3053459"/>
            <a:chExt cx="391545" cy="391545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9E65C12C-A96B-E2D2-E8DA-C4DDB8385AD2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трелка вправо 45">
              <a:extLst>
                <a:ext uri="{FF2B5EF4-FFF2-40B4-BE49-F238E27FC236}">
                  <a16:creationId xmlns:a16="http://schemas.microsoft.com/office/drawing/2014/main" id="{EB414CA1-5739-0225-4854-727CAA71D7A5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7" name="Google Shape;227;p42">
            <a:extLst>
              <a:ext uri="{FF2B5EF4-FFF2-40B4-BE49-F238E27FC236}">
                <a16:creationId xmlns:a16="http://schemas.microsoft.com/office/drawing/2014/main" id="{177B4168-D674-99E1-9A7D-9EB6B7D5CAB1}"/>
              </a:ext>
            </a:extLst>
          </p:cNvPr>
          <p:cNvSpPr txBox="1">
            <a:spLocks/>
          </p:cNvSpPr>
          <p:nvPr/>
        </p:nvSpPr>
        <p:spPr>
          <a:xfrm>
            <a:off x="1273920" y="3421861"/>
            <a:ext cx="4425131" cy="652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00"/>
              </a:spcBef>
              <a:buSzPct val="91836"/>
              <a:buFont typeface="Arial"/>
              <a:buNone/>
            </a:pPr>
            <a:r>
              <a:rPr lang="ru-RU" sz="1800" dirty="0"/>
              <a:t>Можно взять для второго образования и любого последующего</a:t>
            </a: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1811C963-F6AE-1EAD-E22B-9DF4104E45AA}"/>
              </a:ext>
            </a:extLst>
          </p:cNvPr>
          <p:cNvGrpSpPr/>
          <p:nvPr/>
        </p:nvGrpSpPr>
        <p:grpSpPr>
          <a:xfrm>
            <a:off x="847504" y="4235505"/>
            <a:ext cx="391545" cy="391545"/>
            <a:chOff x="6416933" y="3053459"/>
            <a:chExt cx="391545" cy="391545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B2CF941C-4EDC-45A6-74A6-5B313DF20BBF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Стрелка вправо 49">
              <a:extLst>
                <a:ext uri="{FF2B5EF4-FFF2-40B4-BE49-F238E27FC236}">
                  <a16:creationId xmlns:a16="http://schemas.microsoft.com/office/drawing/2014/main" id="{914483D7-C08F-ACA5-AB13-379545A85CD1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1" name="Google Shape;227;p42">
            <a:extLst>
              <a:ext uri="{FF2B5EF4-FFF2-40B4-BE49-F238E27FC236}">
                <a16:creationId xmlns:a16="http://schemas.microsoft.com/office/drawing/2014/main" id="{3FC22288-D87D-7132-FA2C-0A2570D5EEE6}"/>
              </a:ext>
            </a:extLst>
          </p:cNvPr>
          <p:cNvSpPr txBox="1">
            <a:spLocks/>
          </p:cNvSpPr>
          <p:nvPr/>
        </p:nvSpPr>
        <p:spPr>
          <a:xfrm>
            <a:off x="1273920" y="4149975"/>
            <a:ext cx="4858147" cy="42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00"/>
              </a:spcBef>
              <a:buSzPct val="91836"/>
              <a:buFont typeface="Arial"/>
              <a:buNone/>
            </a:pPr>
            <a:r>
              <a:rPr lang="ru-RU" sz="1800" dirty="0"/>
              <a:t>Не зависит от профессии и специальности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8936A32-014A-9031-6EEF-8EBA06C74296}"/>
              </a:ext>
            </a:extLst>
          </p:cNvPr>
          <p:cNvGrpSpPr/>
          <p:nvPr/>
        </p:nvGrpSpPr>
        <p:grpSpPr>
          <a:xfrm>
            <a:off x="2097287" y="4809671"/>
            <a:ext cx="391545" cy="391545"/>
            <a:chOff x="6416933" y="3053459"/>
            <a:chExt cx="391545" cy="391545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BF8C3B11-8C5A-5546-5A4A-E7B720622AF2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Стрелка вправо 53">
              <a:extLst>
                <a:ext uri="{FF2B5EF4-FFF2-40B4-BE49-F238E27FC236}">
                  <a16:creationId xmlns:a16="http://schemas.microsoft.com/office/drawing/2014/main" id="{E02DA866-D962-D0AE-6065-9272ED6AEB2B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5" name="Google Shape;227;p42">
            <a:extLst>
              <a:ext uri="{FF2B5EF4-FFF2-40B4-BE49-F238E27FC236}">
                <a16:creationId xmlns:a16="http://schemas.microsoft.com/office/drawing/2014/main" id="{FD4EDA84-4FA0-A6BC-7234-38C5BE2593FB}"/>
              </a:ext>
            </a:extLst>
          </p:cNvPr>
          <p:cNvSpPr txBox="1">
            <a:spLocks/>
          </p:cNvSpPr>
          <p:nvPr/>
        </p:nvSpPr>
        <p:spPr>
          <a:xfrm>
            <a:off x="2534336" y="4759652"/>
            <a:ext cx="4213404" cy="1887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00"/>
              </a:spcBef>
              <a:buSzPct val="91836"/>
              <a:buFont typeface="Arial"/>
              <a:buNone/>
            </a:pPr>
            <a:r>
              <a:rPr lang="ru-RU" sz="1800" dirty="0"/>
              <a:t>Льготный период выплат: можно платить только проценты, пока идёт процесс обучения и ещё 9 месяцев после. А основную часть долга возвращать на протяжении 15 лет 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FE2B4218-9706-8193-68C4-D90E0A274242}"/>
              </a:ext>
            </a:extLst>
          </p:cNvPr>
          <p:cNvSpPr/>
          <p:nvPr/>
        </p:nvSpPr>
        <p:spPr>
          <a:xfrm>
            <a:off x="7554320" y="2684325"/>
            <a:ext cx="88531" cy="163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85FD352E-70A9-F516-DE70-49A05A86D6BA}"/>
              </a:ext>
            </a:extLst>
          </p:cNvPr>
          <p:cNvSpPr/>
          <p:nvPr/>
        </p:nvSpPr>
        <p:spPr>
          <a:xfrm>
            <a:off x="7554320" y="2939050"/>
            <a:ext cx="88531" cy="879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82874BB8-2160-047A-23CA-1BDD018456B7}"/>
              </a:ext>
            </a:extLst>
          </p:cNvPr>
          <p:cNvSpPr/>
          <p:nvPr/>
        </p:nvSpPr>
        <p:spPr>
          <a:xfrm>
            <a:off x="7554320" y="3935697"/>
            <a:ext cx="88531" cy="351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BD25998-2841-3896-C5A7-0D365D96ABED}"/>
              </a:ext>
            </a:extLst>
          </p:cNvPr>
          <p:cNvSpPr/>
          <p:nvPr/>
        </p:nvSpPr>
        <p:spPr>
          <a:xfrm>
            <a:off x="7554320" y="4404550"/>
            <a:ext cx="88531" cy="37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0874B4A6-BF5E-EE84-B13B-6B8F0FEA4129}"/>
              </a:ext>
            </a:extLst>
          </p:cNvPr>
          <p:cNvSpPr/>
          <p:nvPr/>
        </p:nvSpPr>
        <p:spPr>
          <a:xfrm>
            <a:off x="7554320" y="4897516"/>
            <a:ext cx="88531" cy="110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3"/>
          <p:cNvSpPr txBox="1"/>
          <p:nvPr/>
        </p:nvSpPr>
        <p:spPr>
          <a:xfrm>
            <a:off x="1935772" y="2031454"/>
            <a:ext cx="308733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Сформулировать финансовую цель</a:t>
            </a:r>
            <a:endParaRPr sz="24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245" name="Google Shape;245;p43"/>
          <p:cNvSpPr txBox="1"/>
          <p:nvPr/>
        </p:nvSpPr>
        <p:spPr>
          <a:xfrm>
            <a:off x="1935772" y="3439541"/>
            <a:ext cx="2787057" cy="115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Составить список всех доходов </a:t>
            </a:r>
            <a:br>
              <a:rPr lang="en-US" sz="24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</a:br>
            <a:r>
              <a:rPr lang="ru-RU" sz="24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и расходов</a:t>
            </a:r>
            <a:endParaRPr sz="24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246" name="Google Shape;246;p43"/>
          <p:cNvSpPr txBox="1"/>
          <p:nvPr/>
        </p:nvSpPr>
        <p:spPr>
          <a:xfrm>
            <a:off x="6700984" y="2031454"/>
            <a:ext cx="4383217" cy="78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Определить разницу между доходами и расходами</a:t>
            </a:r>
            <a:endParaRPr sz="240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248" name="Google Shape;248;p43"/>
          <p:cNvSpPr txBox="1">
            <a:spLocks noGrp="1"/>
          </p:cNvSpPr>
          <p:nvPr>
            <p:ph type="title"/>
          </p:nvPr>
        </p:nvSpPr>
        <p:spPr>
          <a:xfrm>
            <a:off x="839788" y="708472"/>
            <a:ext cx="6083461" cy="630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Финансовый план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Google Shape;136;p1">
            <a:extLst>
              <a:ext uri="{FF2B5EF4-FFF2-40B4-BE49-F238E27FC236}">
                <a16:creationId xmlns:a16="http://schemas.microsoft.com/office/drawing/2014/main" id="{766A4CEB-A332-7E69-F558-0A1D2CA01086}"/>
              </a:ext>
            </a:extLst>
          </p:cNvPr>
          <p:cNvSpPr txBox="1"/>
          <p:nvPr/>
        </p:nvSpPr>
        <p:spPr>
          <a:xfrm>
            <a:off x="11352212" y="6492270"/>
            <a:ext cx="504825" cy="44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solidFill>
                  <a:schemeClr val="bg2"/>
                </a:solidFill>
                <a:latin typeface="+mj-lt"/>
                <a:sym typeface="Raleway"/>
              </a:rPr>
              <a:t>12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9D87512-84E4-CCFB-037B-535DEF929642}"/>
              </a:ext>
            </a:extLst>
          </p:cNvPr>
          <p:cNvGrpSpPr/>
          <p:nvPr/>
        </p:nvGrpSpPr>
        <p:grpSpPr>
          <a:xfrm>
            <a:off x="839788" y="1967182"/>
            <a:ext cx="923580" cy="923579"/>
            <a:chOff x="2712101" y="5799961"/>
            <a:chExt cx="492809" cy="492808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97EB458-1884-1243-473E-50333B52733A}"/>
                </a:ext>
              </a:extLst>
            </p:cNvPr>
            <p:cNvSpPr/>
            <p:nvPr/>
          </p:nvSpPr>
          <p:spPr>
            <a:xfrm>
              <a:off x="2712101" y="5799961"/>
              <a:ext cx="492808" cy="4928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Google Shape;171;p37">
              <a:extLst>
                <a:ext uri="{FF2B5EF4-FFF2-40B4-BE49-F238E27FC236}">
                  <a16:creationId xmlns:a16="http://schemas.microsoft.com/office/drawing/2014/main" id="{1F102A8A-EF16-7783-BE6E-529B61BCE0A6}"/>
                </a:ext>
              </a:extLst>
            </p:cNvPr>
            <p:cNvSpPr txBox="1"/>
            <p:nvPr/>
          </p:nvSpPr>
          <p:spPr>
            <a:xfrm>
              <a:off x="2712103" y="5802050"/>
              <a:ext cx="492807" cy="490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ru-RU" sz="3500" b="1" u="none" strike="noStrike" cap="none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  <a:sym typeface="Arial"/>
                </a:rPr>
                <a:t>1</a:t>
              </a:r>
              <a:endParaRPr sz="35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8F83039-1EDC-8CF0-D432-105C5DC37D36}"/>
              </a:ext>
            </a:extLst>
          </p:cNvPr>
          <p:cNvGrpSpPr/>
          <p:nvPr/>
        </p:nvGrpSpPr>
        <p:grpSpPr>
          <a:xfrm>
            <a:off x="839787" y="3547626"/>
            <a:ext cx="937970" cy="937971"/>
            <a:chOff x="2712101" y="5799961"/>
            <a:chExt cx="492808" cy="492808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65A258FA-6033-7EE5-2518-2D7C6E32675D}"/>
                </a:ext>
              </a:extLst>
            </p:cNvPr>
            <p:cNvSpPr/>
            <p:nvPr/>
          </p:nvSpPr>
          <p:spPr>
            <a:xfrm>
              <a:off x="2712101" y="5799961"/>
              <a:ext cx="492808" cy="4928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Google Shape;171;p37">
              <a:extLst>
                <a:ext uri="{FF2B5EF4-FFF2-40B4-BE49-F238E27FC236}">
                  <a16:creationId xmlns:a16="http://schemas.microsoft.com/office/drawing/2014/main" id="{C002035C-0DBC-4E98-FD56-8B6F9B7CBBD6}"/>
                </a:ext>
              </a:extLst>
            </p:cNvPr>
            <p:cNvSpPr txBox="1"/>
            <p:nvPr/>
          </p:nvSpPr>
          <p:spPr>
            <a:xfrm>
              <a:off x="2712103" y="5802050"/>
              <a:ext cx="492806" cy="490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ru-RU" sz="3500" b="1" u="none" strike="noStrike" cap="none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  <a:sym typeface="Arial"/>
                </a:rPr>
                <a:t>2</a:t>
              </a:r>
              <a:endParaRPr sz="35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CC01A5C-DE0F-CC73-5F1C-5C8A5F61B6FF}"/>
              </a:ext>
            </a:extLst>
          </p:cNvPr>
          <p:cNvGrpSpPr/>
          <p:nvPr/>
        </p:nvGrpSpPr>
        <p:grpSpPr>
          <a:xfrm>
            <a:off x="5632857" y="1967182"/>
            <a:ext cx="927407" cy="927408"/>
            <a:chOff x="2712101" y="5799961"/>
            <a:chExt cx="492808" cy="492808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28BAFA48-465E-4043-81BA-5B632D4837F0}"/>
                </a:ext>
              </a:extLst>
            </p:cNvPr>
            <p:cNvSpPr/>
            <p:nvPr/>
          </p:nvSpPr>
          <p:spPr>
            <a:xfrm>
              <a:off x="2712101" y="5799961"/>
              <a:ext cx="492808" cy="49280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Google Shape;171;p37">
              <a:extLst>
                <a:ext uri="{FF2B5EF4-FFF2-40B4-BE49-F238E27FC236}">
                  <a16:creationId xmlns:a16="http://schemas.microsoft.com/office/drawing/2014/main" id="{B113B728-34BA-7284-CD65-903051E473EF}"/>
                </a:ext>
              </a:extLst>
            </p:cNvPr>
            <p:cNvSpPr txBox="1"/>
            <p:nvPr/>
          </p:nvSpPr>
          <p:spPr>
            <a:xfrm>
              <a:off x="2712103" y="5802050"/>
              <a:ext cx="492806" cy="490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ru-RU" sz="3500" b="1" u="none" strike="noStrike" cap="none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  <a:sym typeface="Arial"/>
                </a:rPr>
                <a:t>3</a:t>
              </a:r>
              <a:endParaRPr sz="35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endParaRPr>
            </a:p>
          </p:txBody>
        </p:sp>
      </p:grpSp>
      <p:sp>
        <p:nvSpPr>
          <p:cNvPr id="23" name="Google Shape;244;p43">
            <a:extLst>
              <a:ext uri="{FF2B5EF4-FFF2-40B4-BE49-F238E27FC236}">
                <a16:creationId xmlns:a16="http://schemas.microsoft.com/office/drawing/2014/main" id="{B22A11F3-86BA-CD3C-09EC-227B837040F9}"/>
              </a:ext>
            </a:extLst>
          </p:cNvPr>
          <p:cNvSpPr txBox="1"/>
          <p:nvPr/>
        </p:nvSpPr>
        <p:spPr>
          <a:xfrm>
            <a:off x="6776527" y="3462614"/>
            <a:ext cx="430767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Понять, как уменьшить расходы и увеличить доходы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5E368B0-D3CC-299E-A6C4-577D9DF3DD77}"/>
              </a:ext>
            </a:extLst>
          </p:cNvPr>
          <p:cNvGrpSpPr/>
          <p:nvPr/>
        </p:nvGrpSpPr>
        <p:grpSpPr>
          <a:xfrm>
            <a:off x="5631380" y="3416637"/>
            <a:ext cx="926379" cy="926380"/>
            <a:chOff x="2712101" y="5799961"/>
            <a:chExt cx="492808" cy="492808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B0466428-FF51-3337-56AC-560E97D129B0}"/>
                </a:ext>
              </a:extLst>
            </p:cNvPr>
            <p:cNvSpPr/>
            <p:nvPr/>
          </p:nvSpPr>
          <p:spPr>
            <a:xfrm>
              <a:off x="2712101" y="5799961"/>
              <a:ext cx="492808" cy="4928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Google Shape;171;p37">
              <a:extLst>
                <a:ext uri="{FF2B5EF4-FFF2-40B4-BE49-F238E27FC236}">
                  <a16:creationId xmlns:a16="http://schemas.microsoft.com/office/drawing/2014/main" id="{066570E4-D78F-89A7-421F-FD1CDA0C6C53}"/>
                </a:ext>
              </a:extLst>
            </p:cNvPr>
            <p:cNvSpPr txBox="1"/>
            <p:nvPr/>
          </p:nvSpPr>
          <p:spPr>
            <a:xfrm>
              <a:off x="2712103" y="5802050"/>
              <a:ext cx="492806" cy="490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ru-RU" sz="3500" b="1" u="none" strike="noStrike" cap="none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  <a:sym typeface="Arial"/>
                </a:rPr>
                <a:t>4</a:t>
              </a:r>
              <a:endParaRPr sz="35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endParaRPr>
            </a:p>
          </p:txBody>
        </p:sp>
      </p:grpSp>
      <p:sp>
        <p:nvSpPr>
          <p:cNvPr id="27" name="Google Shape;244;p43">
            <a:extLst>
              <a:ext uri="{FF2B5EF4-FFF2-40B4-BE49-F238E27FC236}">
                <a16:creationId xmlns:a16="http://schemas.microsoft.com/office/drawing/2014/main" id="{438A3ABD-2C7E-0CC3-B702-ACC04B3CC65D}"/>
              </a:ext>
            </a:extLst>
          </p:cNvPr>
          <p:cNvSpPr txBox="1"/>
          <p:nvPr/>
        </p:nvSpPr>
        <p:spPr>
          <a:xfrm>
            <a:off x="6776527" y="4957520"/>
            <a:ext cx="450563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Выбрать инструмент хранения и увеличения накоплений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DB9C0899-3CED-95D2-6BDD-790E1BA54D93}"/>
              </a:ext>
            </a:extLst>
          </p:cNvPr>
          <p:cNvGrpSpPr/>
          <p:nvPr/>
        </p:nvGrpSpPr>
        <p:grpSpPr>
          <a:xfrm>
            <a:off x="5631380" y="4865064"/>
            <a:ext cx="923576" cy="923577"/>
            <a:chOff x="2712101" y="5799961"/>
            <a:chExt cx="492808" cy="492808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A944B905-D5F7-4B20-4B8F-A494536FD1EB}"/>
                </a:ext>
              </a:extLst>
            </p:cNvPr>
            <p:cNvSpPr/>
            <p:nvPr/>
          </p:nvSpPr>
          <p:spPr>
            <a:xfrm>
              <a:off x="2712101" y="5799961"/>
              <a:ext cx="492808" cy="49280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Google Shape;171;p37">
              <a:extLst>
                <a:ext uri="{FF2B5EF4-FFF2-40B4-BE49-F238E27FC236}">
                  <a16:creationId xmlns:a16="http://schemas.microsoft.com/office/drawing/2014/main" id="{2A367D55-97EA-D122-48F9-14CE419917F0}"/>
                </a:ext>
              </a:extLst>
            </p:cNvPr>
            <p:cNvSpPr txBox="1"/>
            <p:nvPr/>
          </p:nvSpPr>
          <p:spPr>
            <a:xfrm>
              <a:off x="2712103" y="5802050"/>
              <a:ext cx="484096" cy="490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ru-RU" sz="3500" b="1" u="none" strike="noStrike" cap="none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  <a:sym typeface="Arial"/>
                </a:rPr>
                <a:t>5</a:t>
              </a:r>
              <a:endParaRPr sz="35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4"/>
          <p:cNvSpPr txBox="1">
            <a:spLocks noGrp="1"/>
          </p:cNvSpPr>
          <p:nvPr>
            <p:ph type="title"/>
          </p:nvPr>
        </p:nvSpPr>
        <p:spPr>
          <a:xfrm>
            <a:off x="838200" y="692151"/>
            <a:ext cx="7611319" cy="62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Black"/>
              <a:buNone/>
            </a:pPr>
            <a:r>
              <a:rPr lang="ru-RU" sz="4000" b="0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Опрос по итогам лекции</a:t>
            </a:r>
            <a:endParaRPr sz="4000" dirty="0"/>
          </a:p>
        </p:txBody>
      </p:sp>
      <p:sp>
        <p:nvSpPr>
          <p:cNvPr id="259" name="Google Shape;259;p44"/>
          <p:cNvSpPr txBox="1"/>
          <p:nvPr/>
        </p:nvSpPr>
        <p:spPr>
          <a:xfrm>
            <a:off x="838200" y="1928998"/>
            <a:ext cx="4605670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Ты прослушал лекцию по теме</a:t>
            </a:r>
            <a:br>
              <a:rPr lang="ru-RU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«Ответственный кредит» </a:t>
            </a:r>
            <a:endParaRPr sz="2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А теперь перейди по QR-коду на тест и проверь, как ты усвоил материал лекции</a:t>
            </a:r>
            <a:endParaRPr sz="2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26350433-4DAD-A139-C40E-0E3ACA237007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13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A67ED2-5044-71B7-6F7F-CFD914A45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337" y="2780435"/>
            <a:ext cx="2800488" cy="2800488"/>
          </a:xfrm>
          <a:prstGeom prst="rect">
            <a:avLst/>
          </a:prstGeom>
        </p:spPr>
      </p:pic>
      <p:sp>
        <p:nvSpPr>
          <p:cNvPr id="5" name="Стрелка вправо 4">
            <a:extLst>
              <a:ext uri="{FF2B5EF4-FFF2-40B4-BE49-F238E27FC236}">
                <a16:creationId xmlns:a16="http://schemas.microsoft.com/office/drawing/2014/main" id="{FCD31C37-6544-8FE5-F8B4-F5722CBF3A9C}"/>
              </a:ext>
            </a:extLst>
          </p:cNvPr>
          <p:cNvSpPr/>
          <p:nvPr/>
        </p:nvSpPr>
        <p:spPr>
          <a:xfrm>
            <a:off x="3143250" y="4358191"/>
            <a:ext cx="4644752" cy="158094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"/>
          <p:cNvSpPr txBox="1">
            <a:spLocks noGrp="1"/>
          </p:cNvSpPr>
          <p:nvPr>
            <p:ph type="title" idx="4294967295"/>
          </p:nvPr>
        </p:nvSpPr>
        <p:spPr>
          <a:xfrm>
            <a:off x="5088583" y="2785729"/>
            <a:ext cx="5871016" cy="217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Black"/>
              <a:buNone/>
            </a:pPr>
            <a:r>
              <a:rPr lang="ru-RU" sz="6000" dirty="0">
                <a:solidFill>
                  <a:schemeClr val="lt1"/>
                </a:solidFill>
              </a:rPr>
              <a:t>Подведение итогов</a:t>
            </a:r>
            <a:endParaRPr sz="4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5136B599-0349-F3B6-9633-66FDC7C749D8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14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6705AD-A8B5-6809-7885-5E76A691F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522" y="1911403"/>
            <a:ext cx="3224831" cy="28838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/>
          <p:nvPr/>
        </p:nvSpPr>
        <p:spPr>
          <a:xfrm>
            <a:off x="1781362" y="1908816"/>
            <a:ext cx="8629276" cy="19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200" tIns="28200" rIns="28200" bIns="282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33"/>
              <a:buFont typeface="Raleway"/>
              <a:buNone/>
            </a:pPr>
            <a:r>
              <a:rPr lang="ru-RU" sz="4000" b="1" u="none" strike="noStrike" cap="none" dirty="0">
                <a:solidFill>
                  <a:srgbClr val="FFFFFF"/>
                </a:solidFill>
                <a:latin typeface="Arial Black" panose="020B0604020202020204" pitchFamily="34" charset="0"/>
                <a:ea typeface="Raleway"/>
                <a:cs typeface="Arial Black" panose="020B0604020202020204" pitchFamily="34" charset="0"/>
                <a:sym typeface="Raleway"/>
              </a:rPr>
              <a:t>До встречи на других мероприятиях </a:t>
            </a:r>
            <a:br>
              <a:rPr lang="en-US" sz="4000" b="1" u="none" strike="noStrike" cap="none" dirty="0">
                <a:solidFill>
                  <a:srgbClr val="FFFFFF"/>
                </a:solidFill>
                <a:latin typeface="Arial Black" panose="020B0604020202020204" pitchFamily="34" charset="0"/>
                <a:ea typeface="Raleway"/>
                <a:cs typeface="Arial Black" panose="020B0604020202020204" pitchFamily="34" charset="0"/>
                <a:sym typeface="Raleway"/>
              </a:rPr>
            </a:br>
            <a:r>
              <a:rPr lang="ru-RU" sz="4000" b="1" u="none" strike="noStrike" cap="none" dirty="0">
                <a:solidFill>
                  <a:srgbClr val="FFFFFF"/>
                </a:solidFill>
                <a:latin typeface="Arial Black" panose="020B0604020202020204" pitchFamily="34" charset="0"/>
                <a:ea typeface="Raleway"/>
                <a:cs typeface="Arial Black" panose="020B0604020202020204" pitchFamily="34" charset="0"/>
                <a:sym typeface="Raleway"/>
              </a:rPr>
              <a:t>по финансовой грамотности! </a:t>
            </a:r>
            <a:endParaRPr sz="4000" b="1" u="none" strike="noStrike" cap="none" dirty="0">
              <a:solidFill>
                <a:srgbClr val="FFFFFF"/>
              </a:solidFill>
              <a:latin typeface="Arial Black" panose="020B0604020202020204" pitchFamily="34" charset="0"/>
              <a:ea typeface="Raleway"/>
              <a:cs typeface="Arial Black" panose="020B0604020202020204" pitchFamily="34" charset="0"/>
              <a:sym typeface="Raleway"/>
            </a:endParaRPr>
          </a:p>
        </p:txBody>
      </p:sp>
      <p:sp>
        <p:nvSpPr>
          <p:cNvPr id="271" name="Google Shape;271;p18"/>
          <p:cNvSpPr txBox="1"/>
          <p:nvPr/>
        </p:nvSpPr>
        <p:spPr>
          <a:xfrm>
            <a:off x="1646749" y="4261410"/>
            <a:ext cx="889850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56"/>
              <a:buFont typeface="Raleway Light"/>
              <a:buNone/>
            </a:pPr>
            <a:r>
              <a:rPr lang="ru-RU" sz="240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Raleway Light"/>
                <a:cs typeface="Arial" panose="020B0604020202020204" pitchFamily="34" charset="0"/>
                <a:sym typeface="Raleway Light"/>
              </a:rPr>
              <a:t>Тематический этап «Ответственный кредит»</a:t>
            </a:r>
            <a:endParaRPr sz="2400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Raleway Light"/>
              <a:cs typeface="Arial" panose="020B0604020202020204" pitchFamily="34" charset="0"/>
              <a:sym typeface="Raleway Light"/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E44EBBBA-BF75-3285-C7D0-3C2314624B51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15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>
            <a:spLocks noGrp="1"/>
          </p:cNvSpPr>
          <p:nvPr>
            <p:ph type="title"/>
          </p:nvPr>
        </p:nvSpPr>
        <p:spPr>
          <a:xfrm>
            <a:off x="839788" y="692150"/>
            <a:ext cx="5689922" cy="61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Что такое кредит?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5" name="Google Shape;145;p35"/>
          <p:cNvSpPr txBox="1">
            <a:spLocks noGrp="1"/>
          </p:cNvSpPr>
          <p:nvPr>
            <p:ph type="body" idx="1"/>
          </p:nvPr>
        </p:nvSpPr>
        <p:spPr>
          <a:xfrm>
            <a:off x="1121207" y="1876907"/>
            <a:ext cx="3772446" cy="255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финансовый инструмент, который даёт доступ 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дополнительным средствам на определённые срок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обязательство 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возврату активов, которые вам одолжили на время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B913A8-82E5-C389-4473-55221D0765AB}"/>
              </a:ext>
            </a:extLst>
          </p:cNvPr>
          <p:cNvSpPr/>
          <p:nvPr/>
        </p:nvSpPr>
        <p:spPr>
          <a:xfrm>
            <a:off x="839788" y="1936433"/>
            <a:ext cx="88531" cy="11128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E97119-6C9E-0D18-4C55-4B086901307F}"/>
              </a:ext>
            </a:extLst>
          </p:cNvPr>
          <p:cNvSpPr/>
          <p:nvPr/>
        </p:nvSpPr>
        <p:spPr>
          <a:xfrm>
            <a:off x="839788" y="3429000"/>
            <a:ext cx="88531" cy="8365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657438EB-462D-E3E6-91DF-EBC8261A1836}"/>
              </a:ext>
            </a:extLst>
          </p:cNvPr>
          <p:cNvSpPr/>
          <p:nvPr/>
        </p:nvSpPr>
        <p:spPr>
          <a:xfrm>
            <a:off x="5662292" y="1903801"/>
            <a:ext cx="5689921" cy="11674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70EEC7A4-8229-5905-52B7-109BA502A06D}"/>
              </a:ext>
            </a:extLst>
          </p:cNvPr>
          <p:cNvSpPr/>
          <p:nvPr/>
        </p:nvSpPr>
        <p:spPr>
          <a:xfrm>
            <a:off x="5662292" y="3219048"/>
            <a:ext cx="5689921" cy="11674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9F98F02D-D179-9014-AE25-AEFEA58B7EAE}"/>
              </a:ext>
            </a:extLst>
          </p:cNvPr>
          <p:cNvSpPr/>
          <p:nvPr/>
        </p:nvSpPr>
        <p:spPr>
          <a:xfrm>
            <a:off x="5662292" y="4534295"/>
            <a:ext cx="5689921" cy="116749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Google Shape;145;p35">
            <a:extLst>
              <a:ext uri="{FF2B5EF4-FFF2-40B4-BE49-F238E27FC236}">
                <a16:creationId xmlns:a16="http://schemas.microsoft.com/office/drawing/2014/main" id="{0244A4D7-4C05-4902-FE1E-F2635EBDE749}"/>
              </a:ext>
            </a:extLst>
          </p:cNvPr>
          <p:cNvSpPr txBox="1">
            <a:spLocks/>
          </p:cNvSpPr>
          <p:nvPr/>
        </p:nvSpPr>
        <p:spPr>
          <a:xfrm>
            <a:off x="5810492" y="2111975"/>
            <a:ext cx="5408218" cy="75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lnSpc>
                <a:spcPct val="100000"/>
              </a:lnSpc>
              <a:buFont typeface="Arial"/>
              <a:buNone/>
            </a:pPr>
            <a:r>
              <a:rPr lang="ru-RU" sz="4000" b="1" dirty="0">
                <a:solidFill>
                  <a:srgbClr val="F5F5F5">
                    <a:alpha val="52814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ВОЗВРАТНОСТЬ</a:t>
            </a:r>
          </a:p>
        </p:txBody>
      </p:sp>
      <p:sp>
        <p:nvSpPr>
          <p:cNvPr id="9" name="Google Shape;145;p35">
            <a:extLst>
              <a:ext uri="{FF2B5EF4-FFF2-40B4-BE49-F238E27FC236}">
                <a16:creationId xmlns:a16="http://schemas.microsoft.com/office/drawing/2014/main" id="{F86F7F39-7D52-1CA3-3F00-62FA6F34419A}"/>
              </a:ext>
            </a:extLst>
          </p:cNvPr>
          <p:cNvSpPr txBox="1">
            <a:spLocks/>
          </p:cNvSpPr>
          <p:nvPr/>
        </p:nvSpPr>
        <p:spPr>
          <a:xfrm>
            <a:off x="5810492" y="3404643"/>
            <a:ext cx="5408217" cy="817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lnSpc>
                <a:spcPct val="100000"/>
              </a:lnSpc>
              <a:buFont typeface="Arial"/>
              <a:buNone/>
            </a:pPr>
            <a:r>
              <a:rPr lang="ru-RU" sz="4000" b="1" dirty="0">
                <a:solidFill>
                  <a:srgbClr val="F5F5F5">
                    <a:alpha val="52814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ПЛАТНОСТЬ</a:t>
            </a:r>
          </a:p>
        </p:txBody>
      </p:sp>
      <p:sp>
        <p:nvSpPr>
          <p:cNvPr id="10" name="Google Shape;145;p35">
            <a:extLst>
              <a:ext uri="{FF2B5EF4-FFF2-40B4-BE49-F238E27FC236}">
                <a16:creationId xmlns:a16="http://schemas.microsoft.com/office/drawing/2014/main" id="{5B8B68D0-5AA1-F57B-7BCB-0BFAD2D9DAC2}"/>
              </a:ext>
            </a:extLst>
          </p:cNvPr>
          <p:cNvSpPr txBox="1">
            <a:spLocks/>
          </p:cNvSpPr>
          <p:nvPr/>
        </p:nvSpPr>
        <p:spPr>
          <a:xfrm>
            <a:off x="5810493" y="4709423"/>
            <a:ext cx="5408216" cy="823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lnSpc>
                <a:spcPct val="100000"/>
              </a:lnSpc>
              <a:buFont typeface="Arial"/>
              <a:buNone/>
            </a:pPr>
            <a:r>
              <a:rPr lang="ru-RU" sz="4000" b="1" dirty="0">
                <a:solidFill>
                  <a:srgbClr val="F5F5F5">
                    <a:alpha val="52814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СРОЧНОСТЬ</a:t>
            </a:r>
          </a:p>
        </p:txBody>
      </p:sp>
      <p:sp>
        <p:nvSpPr>
          <p:cNvPr id="14" name="Google Shape;136;p1">
            <a:extLst>
              <a:ext uri="{FF2B5EF4-FFF2-40B4-BE49-F238E27FC236}">
                <a16:creationId xmlns:a16="http://schemas.microsoft.com/office/drawing/2014/main" id="{8587F26B-6AE0-7F8B-5B66-B5A8853079DD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2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12EEA4-091C-4C7E-94FA-34A0E3A16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294" y="4930379"/>
            <a:ext cx="1442884" cy="8119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одним усеченным углом 10">
            <a:extLst>
              <a:ext uri="{FF2B5EF4-FFF2-40B4-BE49-F238E27FC236}">
                <a16:creationId xmlns:a16="http://schemas.microsoft.com/office/drawing/2014/main" id="{F0CA5178-247D-EA43-3D03-232584277484}"/>
              </a:ext>
            </a:extLst>
          </p:cNvPr>
          <p:cNvSpPr/>
          <p:nvPr/>
        </p:nvSpPr>
        <p:spPr>
          <a:xfrm>
            <a:off x="1305386" y="5590572"/>
            <a:ext cx="10046826" cy="868102"/>
          </a:xfrm>
          <a:prstGeom prst="snip1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3131FF7-EDC2-10E6-04E3-B302323B1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358" y="1687103"/>
            <a:ext cx="4084046" cy="4627011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318A4114-E97F-7683-0EC2-9C064DA6DAB4}"/>
              </a:ext>
            </a:extLst>
          </p:cNvPr>
          <p:cNvSpPr/>
          <p:nvPr/>
        </p:nvSpPr>
        <p:spPr>
          <a:xfrm>
            <a:off x="5263268" y="509101"/>
            <a:ext cx="2880000" cy="2880000"/>
          </a:xfrm>
          <a:prstGeom prst="ellipse">
            <a:avLst/>
          </a:prstGeom>
          <a:solidFill>
            <a:srgbClr val="F5F5F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Google Shape;152;p36"/>
          <p:cNvSpPr txBox="1">
            <a:spLocks noGrp="1"/>
          </p:cNvSpPr>
          <p:nvPr>
            <p:ph type="title"/>
          </p:nvPr>
        </p:nvSpPr>
        <p:spPr>
          <a:xfrm>
            <a:off x="839787" y="681036"/>
            <a:ext cx="4172051" cy="104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что брать кредит?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586C9E6D-8EAF-65F7-AC6F-88127F925522}"/>
              </a:ext>
            </a:extLst>
          </p:cNvPr>
          <p:cNvSpPr txBox="1"/>
          <p:nvPr/>
        </p:nvSpPr>
        <p:spPr>
          <a:xfrm>
            <a:off x="11352212" y="6492270"/>
            <a:ext cx="504825" cy="44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3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69D8CB-BD58-2EE0-58F5-AE32E6E88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00" y="1040738"/>
            <a:ext cx="895362" cy="1649519"/>
          </a:xfrm>
          <a:prstGeom prst="rect">
            <a:avLst/>
          </a:prstGeom>
        </p:spPr>
      </p:pic>
      <p:sp>
        <p:nvSpPr>
          <p:cNvPr id="9" name="Google Shape;152;p36">
            <a:extLst>
              <a:ext uri="{FF2B5EF4-FFF2-40B4-BE49-F238E27FC236}">
                <a16:creationId xmlns:a16="http://schemas.microsoft.com/office/drawing/2014/main" id="{E6265A89-17F7-C2E5-35F2-C4BF6A0DDDC4}"/>
              </a:ext>
            </a:extLst>
          </p:cNvPr>
          <p:cNvSpPr txBox="1">
            <a:spLocks/>
          </p:cNvSpPr>
          <p:nvPr/>
        </p:nvSpPr>
        <p:spPr>
          <a:xfrm>
            <a:off x="6383635" y="1574848"/>
            <a:ext cx="751727" cy="636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800" dirty="0">
                <a:solidFill>
                  <a:schemeClr val="accent2"/>
                </a:solidFill>
              </a:rPr>
              <a:t>%</a:t>
            </a:r>
          </a:p>
        </p:txBody>
      </p:sp>
      <p:pic>
        <p:nvPicPr>
          <p:cNvPr id="12" name="Google Shape;23;p21">
            <a:extLst>
              <a:ext uri="{FF2B5EF4-FFF2-40B4-BE49-F238E27FC236}">
                <a16:creationId xmlns:a16="http://schemas.microsoft.com/office/drawing/2014/main" id="{70D78348-94A1-32CF-DDBD-C1F44223F5D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09D9DC4-EE76-8B82-7270-EA3FD23CF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587238" y="2547402"/>
            <a:ext cx="1446414" cy="33030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E34FF16-098B-0D68-D272-039C281359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7144" y="4308615"/>
            <a:ext cx="2946263" cy="198649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77F987C-4471-22AC-A511-67DFD045A8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898" y="1919209"/>
            <a:ext cx="2016685" cy="8956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id="{FDB43D48-1090-1D17-FD6E-95B567DF7D7D}"/>
              </a:ext>
            </a:extLst>
          </p:cNvPr>
          <p:cNvSpPr/>
          <p:nvPr/>
        </p:nvSpPr>
        <p:spPr>
          <a:xfrm>
            <a:off x="1520456" y="5442877"/>
            <a:ext cx="10671544" cy="7336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7" name="Google Shape;23;p21">
            <a:extLst>
              <a:ext uri="{FF2B5EF4-FFF2-40B4-BE49-F238E27FC236}">
                <a16:creationId xmlns:a16="http://schemas.microsoft.com/office/drawing/2014/main" id="{8149733A-6249-6B1A-96F9-972736D090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E1133988-D457-FE74-B6B5-DE7F562FF315}"/>
              </a:ext>
            </a:extLst>
          </p:cNvPr>
          <p:cNvSpPr/>
          <p:nvPr/>
        </p:nvSpPr>
        <p:spPr>
          <a:xfrm>
            <a:off x="6685004" y="1578006"/>
            <a:ext cx="4681336" cy="5496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C43C8C4E-BC80-BB23-D696-C1616FDD619F}"/>
              </a:ext>
            </a:extLst>
          </p:cNvPr>
          <p:cNvSpPr/>
          <p:nvPr/>
        </p:nvSpPr>
        <p:spPr>
          <a:xfrm>
            <a:off x="839789" y="1578006"/>
            <a:ext cx="4681336" cy="5496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9" name="Google Shape;159;p37"/>
          <p:cNvSpPr txBox="1">
            <a:spLocks noGrp="1"/>
          </p:cNvSpPr>
          <p:nvPr>
            <p:ph type="title"/>
          </p:nvPr>
        </p:nvSpPr>
        <p:spPr>
          <a:xfrm>
            <a:off x="838199" y="692150"/>
            <a:ext cx="787753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что разумно брать кредит?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1" name="Google Shape;161;p37"/>
          <p:cNvSpPr txBox="1"/>
          <p:nvPr/>
        </p:nvSpPr>
        <p:spPr>
          <a:xfrm>
            <a:off x="1136949" y="1578006"/>
            <a:ext cx="41090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Цели разумные …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162" name="Google Shape;162;p37"/>
          <p:cNvSpPr txBox="1"/>
          <p:nvPr/>
        </p:nvSpPr>
        <p:spPr>
          <a:xfrm>
            <a:off x="7234167" y="1578006"/>
            <a:ext cx="35922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и не очень …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3BCD2E18-C726-4BC1-1AE6-957CBDEDC64B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4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Google Shape;171;p37">
            <a:extLst>
              <a:ext uri="{FF2B5EF4-FFF2-40B4-BE49-F238E27FC236}">
                <a16:creationId xmlns:a16="http://schemas.microsoft.com/office/drawing/2014/main" id="{D9B8D62A-D122-EC95-62D7-1D1A28DDC61A}"/>
              </a:ext>
            </a:extLst>
          </p:cNvPr>
          <p:cNvSpPr txBox="1"/>
          <p:nvPr/>
        </p:nvSpPr>
        <p:spPr>
          <a:xfrm>
            <a:off x="2568584" y="2544062"/>
            <a:ext cx="2095018" cy="44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Выгодное погашение кредита</a:t>
            </a:r>
            <a:endParaRPr sz="16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1;p37">
            <a:extLst>
              <a:ext uri="{FF2B5EF4-FFF2-40B4-BE49-F238E27FC236}">
                <a16:creationId xmlns:a16="http://schemas.microsoft.com/office/drawing/2014/main" id="{E19E6208-30B9-D010-F194-D0A7297E81F3}"/>
              </a:ext>
            </a:extLst>
          </p:cNvPr>
          <p:cNvSpPr txBox="1"/>
          <p:nvPr/>
        </p:nvSpPr>
        <p:spPr>
          <a:xfrm>
            <a:off x="2568584" y="3435035"/>
            <a:ext cx="2877137" cy="456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Вложения в свой человеческий капитал</a:t>
            </a:r>
            <a:endParaRPr sz="16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71;p37">
            <a:extLst>
              <a:ext uri="{FF2B5EF4-FFF2-40B4-BE49-F238E27FC236}">
                <a16:creationId xmlns:a16="http://schemas.microsoft.com/office/drawing/2014/main" id="{18E09F96-F832-32DC-7460-86EC3CCEE00E}"/>
              </a:ext>
            </a:extLst>
          </p:cNvPr>
          <p:cNvSpPr txBox="1"/>
          <p:nvPr/>
        </p:nvSpPr>
        <p:spPr>
          <a:xfrm>
            <a:off x="2568584" y="4251977"/>
            <a:ext cx="2877137" cy="49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Долгосрочное повышение качества жизни</a:t>
            </a:r>
            <a:endParaRPr sz="16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1;p37">
            <a:extLst>
              <a:ext uri="{FF2B5EF4-FFF2-40B4-BE49-F238E27FC236}">
                <a16:creationId xmlns:a16="http://schemas.microsoft.com/office/drawing/2014/main" id="{DA28B5B2-A3ED-F038-6368-0BF1CF780F93}"/>
              </a:ext>
            </a:extLst>
          </p:cNvPr>
          <p:cNvSpPr txBox="1"/>
          <p:nvPr/>
        </p:nvSpPr>
        <p:spPr>
          <a:xfrm>
            <a:off x="7425445" y="2595560"/>
            <a:ext cx="1461323" cy="44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Импульсивные покупки</a:t>
            </a:r>
            <a:endParaRPr sz="16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71;p37">
            <a:extLst>
              <a:ext uri="{FF2B5EF4-FFF2-40B4-BE49-F238E27FC236}">
                <a16:creationId xmlns:a16="http://schemas.microsoft.com/office/drawing/2014/main" id="{CF7CB1EB-E499-1546-D6A9-5CBC31F3F2B0}"/>
              </a:ext>
            </a:extLst>
          </p:cNvPr>
          <p:cNvSpPr txBox="1"/>
          <p:nvPr/>
        </p:nvSpPr>
        <p:spPr>
          <a:xfrm>
            <a:off x="7425445" y="3560426"/>
            <a:ext cx="1548434" cy="91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Неоправданно рискованные вложения</a:t>
            </a:r>
            <a:endParaRPr sz="16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71;p37">
            <a:extLst>
              <a:ext uri="{FF2B5EF4-FFF2-40B4-BE49-F238E27FC236}">
                <a16:creationId xmlns:a16="http://schemas.microsoft.com/office/drawing/2014/main" id="{2E948B9A-F9F4-0C85-56E8-D1B49C681E98}"/>
              </a:ext>
            </a:extLst>
          </p:cNvPr>
          <p:cNvSpPr txBox="1"/>
          <p:nvPr/>
        </p:nvSpPr>
        <p:spPr>
          <a:xfrm>
            <a:off x="9986961" y="2595559"/>
            <a:ext cx="1155960" cy="44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Лишние траты</a:t>
            </a:r>
            <a:endParaRPr sz="16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1;p37">
            <a:extLst>
              <a:ext uri="{FF2B5EF4-FFF2-40B4-BE49-F238E27FC236}">
                <a16:creationId xmlns:a16="http://schemas.microsoft.com/office/drawing/2014/main" id="{CD143BF1-A653-9077-238F-D3B6321CE83D}"/>
              </a:ext>
            </a:extLst>
          </p:cNvPr>
          <p:cNvSpPr txBox="1"/>
          <p:nvPr/>
        </p:nvSpPr>
        <p:spPr>
          <a:xfrm>
            <a:off x="9991611" y="3603971"/>
            <a:ext cx="1360601" cy="44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Долг </a:t>
            </a:r>
            <a:br>
              <a:rPr lang="en-US" sz="16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как привычка</a:t>
            </a:r>
            <a:endParaRPr sz="16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71;p37">
            <a:extLst>
              <a:ext uri="{FF2B5EF4-FFF2-40B4-BE49-F238E27FC236}">
                <a16:creationId xmlns:a16="http://schemas.microsoft.com/office/drawing/2014/main" id="{91750AD0-ECA7-999C-F01C-B4F5F496219E}"/>
              </a:ext>
            </a:extLst>
          </p:cNvPr>
          <p:cNvSpPr txBox="1"/>
          <p:nvPr/>
        </p:nvSpPr>
        <p:spPr>
          <a:xfrm>
            <a:off x="3646968" y="5433998"/>
            <a:ext cx="7103562" cy="730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Нужно мыслить критически и здраво оценивать ситуацию</a:t>
            </a:r>
          </a:p>
        </p:txBody>
      </p:sp>
      <p:sp>
        <p:nvSpPr>
          <p:cNvPr id="26" name="Google Shape;171;p37">
            <a:extLst>
              <a:ext uri="{FF2B5EF4-FFF2-40B4-BE49-F238E27FC236}">
                <a16:creationId xmlns:a16="http://schemas.microsoft.com/office/drawing/2014/main" id="{FF9561D5-4AB8-A2F7-5307-D9653CFDB2B2}"/>
              </a:ext>
            </a:extLst>
          </p:cNvPr>
          <p:cNvSpPr txBox="1"/>
          <p:nvPr/>
        </p:nvSpPr>
        <p:spPr>
          <a:xfrm>
            <a:off x="3218150" y="5433998"/>
            <a:ext cx="589297" cy="751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40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!</a:t>
            </a:r>
            <a:endParaRPr sz="4000" b="1" u="none" strike="noStrike" cap="none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C54CF319-0BB7-67C4-4724-9E07EC2CE832}"/>
              </a:ext>
            </a:extLst>
          </p:cNvPr>
          <p:cNvSpPr/>
          <p:nvPr/>
        </p:nvSpPr>
        <p:spPr>
          <a:xfrm>
            <a:off x="1791344" y="2552435"/>
            <a:ext cx="579283" cy="5792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65B75BA4-5CFE-3456-DB9D-72B53EEB1DAD}"/>
              </a:ext>
            </a:extLst>
          </p:cNvPr>
          <p:cNvSpPr/>
          <p:nvPr/>
        </p:nvSpPr>
        <p:spPr>
          <a:xfrm>
            <a:off x="828039" y="2552435"/>
            <a:ext cx="579283" cy="5792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Google Shape;171;p37">
            <a:extLst>
              <a:ext uri="{FF2B5EF4-FFF2-40B4-BE49-F238E27FC236}">
                <a16:creationId xmlns:a16="http://schemas.microsoft.com/office/drawing/2014/main" id="{12226D5E-ABC8-C5EA-0ED2-FF08C8C5CAEE}"/>
              </a:ext>
            </a:extLst>
          </p:cNvPr>
          <p:cNvSpPr txBox="1"/>
          <p:nvPr/>
        </p:nvSpPr>
        <p:spPr>
          <a:xfrm>
            <a:off x="1773860" y="2669313"/>
            <a:ext cx="669070" cy="44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1" i="0" u="none" strike="noStrike" cap="none" dirty="0">
                <a:ln>
                  <a:solidFill>
                    <a:schemeClr val="bg1"/>
                  </a:solidFill>
                </a:ln>
                <a:noFill/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1600" b="1" i="0" u="none" strike="noStrike" cap="none" dirty="0">
                <a:ln>
                  <a:solidFill>
                    <a:schemeClr val="bg1"/>
                  </a:solidFill>
                </a:ln>
                <a:noFill/>
                <a:latin typeface="Arial"/>
                <a:ea typeface="Arial"/>
                <a:cs typeface="Arial"/>
                <a:sym typeface="Arial"/>
              </a:rPr>
              <a:t>,5%</a:t>
            </a:r>
            <a:endParaRPr sz="1600" b="1" i="0" u="none" strike="noStrike" cap="none" dirty="0">
              <a:ln>
                <a:solidFill>
                  <a:schemeClr val="bg1"/>
                </a:solidFill>
              </a:ln>
              <a:noFill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71;p37">
            <a:extLst>
              <a:ext uri="{FF2B5EF4-FFF2-40B4-BE49-F238E27FC236}">
                <a16:creationId xmlns:a16="http://schemas.microsoft.com/office/drawing/2014/main" id="{1EBAAF99-B02B-A578-A430-C6EAC44916EF}"/>
              </a:ext>
            </a:extLst>
          </p:cNvPr>
          <p:cNvSpPr txBox="1"/>
          <p:nvPr/>
        </p:nvSpPr>
        <p:spPr>
          <a:xfrm>
            <a:off x="892819" y="2672418"/>
            <a:ext cx="632097" cy="41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9%</a:t>
            </a:r>
            <a:endParaRPr sz="16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Стрелка вправо 43">
            <a:extLst>
              <a:ext uri="{FF2B5EF4-FFF2-40B4-BE49-F238E27FC236}">
                <a16:creationId xmlns:a16="http://schemas.microsoft.com/office/drawing/2014/main" id="{9DA1A436-558E-F3D4-8AC9-EB3FCDFA541F}"/>
              </a:ext>
            </a:extLst>
          </p:cNvPr>
          <p:cNvSpPr/>
          <p:nvPr/>
        </p:nvSpPr>
        <p:spPr>
          <a:xfrm>
            <a:off x="1514720" y="2767522"/>
            <a:ext cx="155814" cy="151657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A7F4E24D-051B-270B-8B83-2061964AFC3E}"/>
              </a:ext>
            </a:extLst>
          </p:cNvPr>
          <p:cNvSpPr/>
          <p:nvPr/>
        </p:nvSpPr>
        <p:spPr>
          <a:xfrm>
            <a:off x="1791343" y="3391956"/>
            <a:ext cx="579283" cy="5792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CD77EF89-9881-0156-EFA4-D161399CED48}"/>
              </a:ext>
            </a:extLst>
          </p:cNvPr>
          <p:cNvSpPr/>
          <p:nvPr/>
        </p:nvSpPr>
        <p:spPr>
          <a:xfrm>
            <a:off x="828039" y="3391956"/>
            <a:ext cx="579283" cy="5792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трелка вправо 47">
            <a:extLst>
              <a:ext uri="{FF2B5EF4-FFF2-40B4-BE49-F238E27FC236}">
                <a16:creationId xmlns:a16="http://schemas.microsoft.com/office/drawing/2014/main" id="{6747C97E-E7F5-6961-DFDD-657A2478C03A}"/>
              </a:ext>
            </a:extLst>
          </p:cNvPr>
          <p:cNvSpPr/>
          <p:nvPr/>
        </p:nvSpPr>
        <p:spPr>
          <a:xfrm>
            <a:off x="1514720" y="3616019"/>
            <a:ext cx="155814" cy="151657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1C7CB786-14EE-72EE-B0AA-223AC92781D3}"/>
              </a:ext>
            </a:extLst>
          </p:cNvPr>
          <p:cNvSpPr/>
          <p:nvPr/>
        </p:nvSpPr>
        <p:spPr>
          <a:xfrm>
            <a:off x="1791343" y="4231477"/>
            <a:ext cx="579283" cy="5792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29DC857C-BB2C-7DE0-F135-F8762BB598DC}"/>
              </a:ext>
            </a:extLst>
          </p:cNvPr>
          <p:cNvSpPr/>
          <p:nvPr/>
        </p:nvSpPr>
        <p:spPr>
          <a:xfrm>
            <a:off x="828039" y="4231477"/>
            <a:ext cx="579283" cy="5792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Стрелка вправо 50">
            <a:extLst>
              <a:ext uri="{FF2B5EF4-FFF2-40B4-BE49-F238E27FC236}">
                <a16:creationId xmlns:a16="http://schemas.microsoft.com/office/drawing/2014/main" id="{3BC5797F-F376-831B-E6A6-C63687E611ED}"/>
              </a:ext>
            </a:extLst>
          </p:cNvPr>
          <p:cNvSpPr/>
          <p:nvPr/>
        </p:nvSpPr>
        <p:spPr>
          <a:xfrm>
            <a:off x="1514720" y="4455540"/>
            <a:ext cx="155814" cy="151657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1831AE0-1633-9022-E2B9-72C229C27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86" y="3561131"/>
            <a:ext cx="232738" cy="26143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867569A1-43E0-ECCC-7D06-7046F039D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86" y="4393085"/>
            <a:ext cx="232738" cy="26143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D02303BE-D5AD-482D-6D17-D3C661140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6787" y="3492199"/>
            <a:ext cx="450804" cy="4057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4BEAF6F-1889-289A-6F00-604BA63F82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308" y="4321169"/>
            <a:ext cx="604880" cy="349296"/>
          </a:xfrm>
          <a:prstGeom prst="rect">
            <a:avLst/>
          </a:prstGeom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8A35EABD-50E8-77A4-30F6-35B82DA0E4A4}"/>
              </a:ext>
            </a:extLst>
          </p:cNvPr>
          <p:cNvSpPr/>
          <p:nvPr/>
        </p:nvSpPr>
        <p:spPr>
          <a:xfrm>
            <a:off x="6663230" y="2552435"/>
            <a:ext cx="579283" cy="5792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14E82EC5-CD27-6739-AC73-B8D0E28E5ADB}"/>
              </a:ext>
            </a:extLst>
          </p:cNvPr>
          <p:cNvSpPr/>
          <p:nvPr/>
        </p:nvSpPr>
        <p:spPr>
          <a:xfrm>
            <a:off x="9208467" y="2552435"/>
            <a:ext cx="579283" cy="5792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0E2589DB-235A-CC71-222C-70E2041747A2}"/>
              </a:ext>
            </a:extLst>
          </p:cNvPr>
          <p:cNvSpPr/>
          <p:nvPr/>
        </p:nvSpPr>
        <p:spPr>
          <a:xfrm>
            <a:off x="6663229" y="3527473"/>
            <a:ext cx="579283" cy="5792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069EB8C-3A7A-5312-E344-823F4EA0F435}"/>
              </a:ext>
            </a:extLst>
          </p:cNvPr>
          <p:cNvSpPr/>
          <p:nvPr/>
        </p:nvSpPr>
        <p:spPr>
          <a:xfrm>
            <a:off x="9247537" y="3558650"/>
            <a:ext cx="579283" cy="5792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45C3EF7F-61C1-ABB4-F638-FCE1F2AC09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4076" y="3664916"/>
            <a:ext cx="314678" cy="314678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1A1E33A3-4C92-3CC2-625B-7B854073E6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52479">
            <a:off x="6711569" y="2677112"/>
            <a:ext cx="482600" cy="330200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id="{ACCDCADA-0DC3-AF55-EE8D-0973CEBD18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25485" y="2616119"/>
            <a:ext cx="345245" cy="42858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8C1F193B-CA53-3837-CFD3-C841CA6DAC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93752">
            <a:off x="9245570" y="3682952"/>
            <a:ext cx="530359" cy="4070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8"/>
          <p:cNvSpPr txBox="1">
            <a:spLocks noGrp="1"/>
          </p:cNvSpPr>
          <p:nvPr>
            <p:ph type="title"/>
          </p:nvPr>
        </p:nvSpPr>
        <p:spPr>
          <a:xfrm>
            <a:off x="838199" y="692149"/>
            <a:ext cx="5932991" cy="1217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Точно ли стоит брать кредит?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E77BD197-50D9-42E2-E22B-E67E04B146AF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5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" name="Google Shape;145;p35">
            <a:extLst>
              <a:ext uri="{FF2B5EF4-FFF2-40B4-BE49-F238E27FC236}">
                <a16:creationId xmlns:a16="http://schemas.microsoft.com/office/drawing/2014/main" id="{7EBF0AB8-702B-5391-DE70-842CA6AE0C07}"/>
              </a:ext>
            </a:extLst>
          </p:cNvPr>
          <p:cNvSpPr txBox="1">
            <a:spLocks/>
          </p:cNvSpPr>
          <p:nvPr/>
        </p:nvSpPr>
        <p:spPr>
          <a:xfrm>
            <a:off x="1452027" y="2259207"/>
            <a:ext cx="5827289" cy="256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Уверены ли вы в том, что сможете </a:t>
            </a:r>
            <a:r>
              <a:rPr lang="ru-RU" sz="2000" dirty="0">
                <a:solidFill>
                  <a:srgbClr val="EA7C00"/>
                </a:solidFill>
              </a:rPr>
              <a:t>вернуть кредит с процентами?</a:t>
            </a:r>
            <a:endParaRPr lang="en-US" sz="2000" dirty="0">
              <a:solidFill>
                <a:srgbClr val="EA7C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Есть ли у вас </a:t>
            </a:r>
            <a:r>
              <a:rPr lang="ru-RU" sz="2000" dirty="0">
                <a:solidFill>
                  <a:srgbClr val="EA7C00"/>
                </a:solidFill>
              </a:rPr>
              <a:t>надежный и стабильный источник дохода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для возврата кредита?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Если вы вдруг </a:t>
            </a:r>
            <a:r>
              <a:rPr lang="ru-RU" sz="2000" dirty="0">
                <a:solidFill>
                  <a:srgbClr val="EA7C00"/>
                </a:solidFill>
              </a:rPr>
              <a:t>лишитесь источника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постоянного дохода, удастся ли вам </a:t>
            </a:r>
            <a:r>
              <a:rPr lang="ru-RU" sz="2000" dirty="0">
                <a:solidFill>
                  <a:srgbClr val="EA7C00"/>
                </a:solidFill>
              </a:rPr>
              <a:t>найти средства 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для погашения кредита с процентами?</a:t>
            </a:r>
          </a:p>
        </p:txBody>
      </p:sp>
      <p:sp>
        <p:nvSpPr>
          <p:cNvPr id="14" name="Google Shape;176;p38">
            <a:extLst>
              <a:ext uri="{FF2B5EF4-FFF2-40B4-BE49-F238E27FC236}">
                <a16:creationId xmlns:a16="http://schemas.microsoft.com/office/drawing/2014/main" id="{2EF43FAC-9BB1-8D79-D2CA-E75EA6EF78D5}"/>
              </a:ext>
            </a:extLst>
          </p:cNvPr>
          <p:cNvSpPr txBox="1">
            <a:spLocks/>
          </p:cNvSpPr>
          <p:nvPr/>
        </p:nvSpPr>
        <p:spPr>
          <a:xfrm>
            <a:off x="839788" y="2259207"/>
            <a:ext cx="504685" cy="478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50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5" name="Google Shape;176;p38">
            <a:extLst>
              <a:ext uri="{FF2B5EF4-FFF2-40B4-BE49-F238E27FC236}">
                <a16:creationId xmlns:a16="http://schemas.microsoft.com/office/drawing/2014/main" id="{10F867FC-37BC-2AF3-09EF-E4BA97C67578}"/>
              </a:ext>
            </a:extLst>
          </p:cNvPr>
          <p:cNvSpPr txBox="1">
            <a:spLocks/>
          </p:cNvSpPr>
          <p:nvPr/>
        </p:nvSpPr>
        <p:spPr>
          <a:xfrm>
            <a:off x="839788" y="3082167"/>
            <a:ext cx="504685" cy="478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50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6" name="Google Shape;176;p38">
            <a:extLst>
              <a:ext uri="{FF2B5EF4-FFF2-40B4-BE49-F238E27FC236}">
                <a16:creationId xmlns:a16="http://schemas.microsoft.com/office/drawing/2014/main" id="{362376FA-74AB-AAF2-6469-5920D248AF7C}"/>
              </a:ext>
            </a:extLst>
          </p:cNvPr>
          <p:cNvSpPr txBox="1">
            <a:spLocks/>
          </p:cNvSpPr>
          <p:nvPr/>
        </p:nvSpPr>
        <p:spPr>
          <a:xfrm>
            <a:off x="839788" y="4033143"/>
            <a:ext cx="504685" cy="478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50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3B96620-F5CA-15FC-3E2C-4574998D4F18}"/>
              </a:ext>
            </a:extLst>
          </p:cNvPr>
          <p:cNvSpPr/>
          <p:nvPr/>
        </p:nvSpPr>
        <p:spPr>
          <a:xfrm>
            <a:off x="1520456" y="5442877"/>
            <a:ext cx="10671544" cy="7336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Google Shape;23;p21">
            <a:extLst>
              <a:ext uri="{FF2B5EF4-FFF2-40B4-BE49-F238E27FC236}">
                <a16:creationId xmlns:a16="http://schemas.microsoft.com/office/drawing/2014/main" id="{50E0575A-E1AD-B024-9C0A-A7CDEF0D9C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71;p37">
            <a:extLst>
              <a:ext uri="{FF2B5EF4-FFF2-40B4-BE49-F238E27FC236}">
                <a16:creationId xmlns:a16="http://schemas.microsoft.com/office/drawing/2014/main" id="{F86EC1D0-89BB-EA81-F351-4CAFE2316493}"/>
              </a:ext>
            </a:extLst>
          </p:cNvPr>
          <p:cNvSpPr txBox="1"/>
          <p:nvPr/>
        </p:nvSpPr>
        <p:spPr>
          <a:xfrm>
            <a:off x="3283688" y="5433998"/>
            <a:ext cx="5624623" cy="730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Если хотя бы один ответ отрицательный, лучше отказаться от получения кредита</a:t>
            </a:r>
            <a:endParaRPr lang="ru-RU" sz="16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0" name="Google Shape;171;p37">
            <a:extLst>
              <a:ext uri="{FF2B5EF4-FFF2-40B4-BE49-F238E27FC236}">
                <a16:creationId xmlns:a16="http://schemas.microsoft.com/office/drawing/2014/main" id="{825C16D7-625F-F998-860C-B85D22D1D8CD}"/>
              </a:ext>
            </a:extLst>
          </p:cNvPr>
          <p:cNvSpPr txBox="1"/>
          <p:nvPr/>
        </p:nvSpPr>
        <p:spPr>
          <a:xfrm>
            <a:off x="2854871" y="5433998"/>
            <a:ext cx="589297" cy="751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40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!</a:t>
            </a:r>
            <a:endParaRPr sz="4000" b="1" u="none" strike="noStrike" cap="none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20B4959-DA30-29EE-7182-006D03844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455" y="990232"/>
            <a:ext cx="3537316" cy="61496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>
            <a:spLocks noGrp="1"/>
          </p:cNvSpPr>
          <p:nvPr>
            <p:ph type="title"/>
          </p:nvPr>
        </p:nvSpPr>
        <p:spPr>
          <a:xfrm>
            <a:off x="838200" y="692149"/>
            <a:ext cx="9324372" cy="114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Точно ли стоит </a:t>
            </a:r>
            <a:b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брать кредит: как посчитать?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ABB4AC95-11BF-DE12-5FAB-2082154A4969}"/>
              </a:ext>
            </a:extLst>
          </p:cNvPr>
          <p:cNvSpPr/>
          <p:nvPr/>
        </p:nvSpPr>
        <p:spPr>
          <a:xfrm>
            <a:off x="838200" y="2333761"/>
            <a:ext cx="10515600" cy="202598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Google Shape;145;p35">
            <a:extLst>
              <a:ext uri="{FF2B5EF4-FFF2-40B4-BE49-F238E27FC236}">
                <a16:creationId xmlns:a16="http://schemas.microsoft.com/office/drawing/2014/main" id="{C242551D-FBBC-0C09-7781-8B4C294E5217}"/>
              </a:ext>
            </a:extLst>
          </p:cNvPr>
          <p:cNvSpPr txBox="1">
            <a:spLocks/>
          </p:cNvSpPr>
          <p:nvPr/>
        </p:nvSpPr>
        <p:spPr>
          <a:xfrm>
            <a:off x="1413320" y="2333761"/>
            <a:ext cx="1406500" cy="2025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3600" b="1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ПДН</a:t>
            </a:r>
          </a:p>
        </p:txBody>
      </p:sp>
      <p:sp>
        <p:nvSpPr>
          <p:cNvPr id="4" name="Google Shape;145;p35">
            <a:extLst>
              <a:ext uri="{FF2B5EF4-FFF2-40B4-BE49-F238E27FC236}">
                <a16:creationId xmlns:a16="http://schemas.microsoft.com/office/drawing/2014/main" id="{2C072FD0-8591-0F78-85F0-5BF65F828085}"/>
              </a:ext>
            </a:extLst>
          </p:cNvPr>
          <p:cNvSpPr txBox="1">
            <a:spLocks/>
          </p:cNvSpPr>
          <p:nvPr/>
        </p:nvSpPr>
        <p:spPr>
          <a:xfrm>
            <a:off x="4207916" y="2581760"/>
            <a:ext cx="3776167" cy="651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Среднемесячные платежи заемщика по всем кредитам</a:t>
            </a:r>
          </a:p>
        </p:txBody>
      </p:sp>
      <p:sp>
        <p:nvSpPr>
          <p:cNvPr id="5" name="Google Shape;145;p35">
            <a:extLst>
              <a:ext uri="{FF2B5EF4-FFF2-40B4-BE49-F238E27FC236}">
                <a16:creationId xmlns:a16="http://schemas.microsoft.com/office/drawing/2014/main" id="{9BD2A223-3A9B-87FC-56F2-B1F46EA5E75B}"/>
              </a:ext>
            </a:extLst>
          </p:cNvPr>
          <p:cNvSpPr txBox="1">
            <a:spLocks/>
          </p:cNvSpPr>
          <p:nvPr/>
        </p:nvSpPr>
        <p:spPr>
          <a:xfrm>
            <a:off x="4237505" y="3550682"/>
            <a:ext cx="3591230" cy="648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Среднемесячный доход заемщика</a:t>
            </a:r>
          </a:p>
        </p:txBody>
      </p:sp>
      <p:sp>
        <p:nvSpPr>
          <p:cNvPr id="7" name="Google Shape;145;p35">
            <a:extLst>
              <a:ext uri="{FF2B5EF4-FFF2-40B4-BE49-F238E27FC236}">
                <a16:creationId xmlns:a16="http://schemas.microsoft.com/office/drawing/2014/main" id="{A83D6A29-A556-18F6-EF36-FF8D10FB36A5}"/>
              </a:ext>
            </a:extLst>
          </p:cNvPr>
          <p:cNvSpPr txBox="1">
            <a:spLocks/>
          </p:cNvSpPr>
          <p:nvPr/>
        </p:nvSpPr>
        <p:spPr>
          <a:xfrm>
            <a:off x="2468880" y="2333760"/>
            <a:ext cx="1485598" cy="202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3600" dirty="0">
                <a:solidFill>
                  <a:schemeClr val="accent2"/>
                </a:solidFill>
              </a:rPr>
              <a:t>=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4794256-050E-4109-4FB5-471780AACB96}"/>
              </a:ext>
            </a:extLst>
          </p:cNvPr>
          <p:cNvCxnSpPr/>
          <p:nvPr/>
        </p:nvCxnSpPr>
        <p:spPr>
          <a:xfrm>
            <a:off x="3954478" y="3331206"/>
            <a:ext cx="4478197" cy="0"/>
          </a:xfrm>
          <a:prstGeom prst="line">
            <a:avLst/>
          </a:prstGeom>
          <a:ln w="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145;p35">
            <a:extLst>
              <a:ext uri="{FF2B5EF4-FFF2-40B4-BE49-F238E27FC236}">
                <a16:creationId xmlns:a16="http://schemas.microsoft.com/office/drawing/2014/main" id="{96A5862A-C22E-0EC3-87E3-DF6709410DD1}"/>
              </a:ext>
            </a:extLst>
          </p:cNvPr>
          <p:cNvSpPr txBox="1">
            <a:spLocks/>
          </p:cNvSpPr>
          <p:nvPr/>
        </p:nvSpPr>
        <p:spPr>
          <a:xfrm>
            <a:off x="8758993" y="2333760"/>
            <a:ext cx="2019687" cy="202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100%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FF557FD-D936-1230-19B4-702896D1C5BE}"/>
              </a:ext>
            </a:extLst>
          </p:cNvPr>
          <p:cNvGrpSpPr/>
          <p:nvPr/>
        </p:nvGrpSpPr>
        <p:grpSpPr>
          <a:xfrm>
            <a:off x="2551814" y="4855564"/>
            <a:ext cx="8801986" cy="914410"/>
            <a:chOff x="2605146" y="4855564"/>
            <a:chExt cx="7557426" cy="914410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EED6312B-6D8E-9B07-577B-26BDF7C6DEC6}"/>
                </a:ext>
              </a:extLst>
            </p:cNvPr>
            <p:cNvSpPr/>
            <p:nvPr/>
          </p:nvSpPr>
          <p:spPr>
            <a:xfrm>
              <a:off x="2605146" y="4855564"/>
              <a:ext cx="2125890" cy="91441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20084C44-C5FE-8F39-35A8-2046242FE1E5}"/>
                </a:ext>
              </a:extLst>
            </p:cNvPr>
            <p:cNvSpPr/>
            <p:nvPr/>
          </p:nvSpPr>
          <p:spPr>
            <a:xfrm>
              <a:off x="4479845" y="4855564"/>
              <a:ext cx="1851390" cy="91441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Скругленный прямоугольник 14">
              <a:extLst>
                <a:ext uri="{FF2B5EF4-FFF2-40B4-BE49-F238E27FC236}">
                  <a16:creationId xmlns:a16="http://schemas.microsoft.com/office/drawing/2014/main" id="{8B970491-A947-7CEE-B33A-CC47A02E34B2}"/>
                </a:ext>
              </a:extLst>
            </p:cNvPr>
            <p:cNvSpPr/>
            <p:nvPr/>
          </p:nvSpPr>
          <p:spPr>
            <a:xfrm>
              <a:off x="8036682" y="4855564"/>
              <a:ext cx="2125890" cy="91441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848723AF-1952-79AA-FAC4-8D26CCAA7183}"/>
                </a:ext>
              </a:extLst>
            </p:cNvPr>
            <p:cNvSpPr/>
            <p:nvPr/>
          </p:nvSpPr>
          <p:spPr>
            <a:xfrm>
              <a:off x="6331235" y="4855564"/>
              <a:ext cx="1851390" cy="914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Google Shape;145;p35">
              <a:extLst>
                <a:ext uri="{FF2B5EF4-FFF2-40B4-BE49-F238E27FC236}">
                  <a16:creationId xmlns:a16="http://schemas.microsoft.com/office/drawing/2014/main" id="{97B83C1D-D304-FAC3-E5E1-87E379100B0D}"/>
                </a:ext>
              </a:extLst>
            </p:cNvPr>
            <p:cNvSpPr txBox="1">
              <a:spLocks/>
            </p:cNvSpPr>
            <p:nvPr/>
          </p:nvSpPr>
          <p:spPr>
            <a:xfrm>
              <a:off x="2879646" y="4937759"/>
              <a:ext cx="1291461" cy="8322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None/>
              </a:pPr>
              <a:r>
                <a:rPr lang="en-US" sz="3000" b="1" dirty="0">
                  <a:solidFill>
                    <a:schemeClr val="bg1">
                      <a:lumMod val="95000"/>
                      <a:alpha val="5021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&lt;30%</a:t>
              </a:r>
              <a:endParaRPr lang="ru-RU" sz="3000" b="1" dirty="0">
                <a:solidFill>
                  <a:schemeClr val="bg1">
                    <a:lumMod val="95000"/>
                    <a:alpha val="5021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17" name="Google Shape;145;p35">
              <a:extLst>
                <a:ext uri="{FF2B5EF4-FFF2-40B4-BE49-F238E27FC236}">
                  <a16:creationId xmlns:a16="http://schemas.microsoft.com/office/drawing/2014/main" id="{34C171EF-BE7A-E3F3-876B-59F60659C0C8}"/>
                </a:ext>
              </a:extLst>
            </p:cNvPr>
            <p:cNvSpPr txBox="1">
              <a:spLocks/>
            </p:cNvSpPr>
            <p:nvPr/>
          </p:nvSpPr>
          <p:spPr>
            <a:xfrm>
              <a:off x="4479846" y="4937759"/>
              <a:ext cx="1851390" cy="8322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None/>
              </a:pPr>
              <a:r>
                <a:rPr lang="en-US" sz="3000" b="1" dirty="0">
                  <a:solidFill>
                    <a:schemeClr val="bg1">
                      <a:lumMod val="95000"/>
                      <a:alpha val="5021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30–50%</a:t>
              </a:r>
              <a:endParaRPr lang="ru-RU" sz="3000" b="1" dirty="0">
                <a:solidFill>
                  <a:schemeClr val="bg1">
                    <a:lumMod val="95000"/>
                    <a:alpha val="5021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18" name="Google Shape;145;p35">
              <a:extLst>
                <a:ext uri="{FF2B5EF4-FFF2-40B4-BE49-F238E27FC236}">
                  <a16:creationId xmlns:a16="http://schemas.microsoft.com/office/drawing/2014/main" id="{BC8D0C75-041E-A020-D6AE-23A9B69ED736}"/>
                </a:ext>
              </a:extLst>
            </p:cNvPr>
            <p:cNvSpPr txBox="1">
              <a:spLocks/>
            </p:cNvSpPr>
            <p:nvPr/>
          </p:nvSpPr>
          <p:spPr>
            <a:xfrm>
              <a:off x="6331234" y="4937759"/>
              <a:ext cx="1840643" cy="8322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None/>
              </a:pPr>
              <a:r>
                <a:rPr lang="en-US" sz="3000" b="1" dirty="0">
                  <a:solidFill>
                    <a:schemeClr val="bg1">
                      <a:lumMod val="95000"/>
                      <a:alpha val="5021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50–70%</a:t>
              </a:r>
              <a:endParaRPr lang="ru-RU" sz="3000" b="1" dirty="0">
                <a:solidFill>
                  <a:schemeClr val="bg1">
                    <a:lumMod val="95000"/>
                    <a:alpha val="5021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19" name="Google Shape;145;p35">
              <a:extLst>
                <a:ext uri="{FF2B5EF4-FFF2-40B4-BE49-F238E27FC236}">
                  <a16:creationId xmlns:a16="http://schemas.microsoft.com/office/drawing/2014/main" id="{AF987542-B9E0-7276-545A-E5C0C95B7693}"/>
                </a:ext>
              </a:extLst>
            </p:cNvPr>
            <p:cNvSpPr txBox="1">
              <a:spLocks/>
            </p:cNvSpPr>
            <p:nvPr/>
          </p:nvSpPr>
          <p:spPr>
            <a:xfrm>
              <a:off x="8521494" y="4937759"/>
              <a:ext cx="1291461" cy="8322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None/>
              </a:pPr>
              <a:r>
                <a:rPr lang="en-US" sz="3000" b="1" dirty="0">
                  <a:solidFill>
                    <a:schemeClr val="bg1">
                      <a:lumMod val="95000"/>
                      <a:alpha val="5021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&gt;70%</a:t>
              </a:r>
              <a:endParaRPr lang="ru-RU" sz="3000" b="1" dirty="0">
                <a:solidFill>
                  <a:schemeClr val="bg1">
                    <a:lumMod val="95000"/>
                    <a:alpha val="5021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sp>
        <p:nvSpPr>
          <p:cNvPr id="22" name="Google Shape;136;p1">
            <a:extLst>
              <a:ext uri="{FF2B5EF4-FFF2-40B4-BE49-F238E27FC236}">
                <a16:creationId xmlns:a16="http://schemas.microsoft.com/office/drawing/2014/main" id="{51E61392-85F3-B9E5-FF83-2F010625DD20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6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>
            <a:spLocks noGrp="1"/>
          </p:cNvSpPr>
          <p:nvPr>
            <p:ph type="title"/>
          </p:nvPr>
        </p:nvSpPr>
        <p:spPr>
          <a:xfrm>
            <a:off x="838200" y="692150"/>
            <a:ext cx="7657618" cy="66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Black"/>
              <a:buNone/>
            </a:pPr>
            <a:r>
              <a:rPr lang="ru-RU" sz="4000" b="0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Кредитный калькулятор</a:t>
            </a:r>
            <a:endParaRPr sz="4000" dirty="0"/>
          </a:p>
        </p:txBody>
      </p:sp>
      <p:sp>
        <p:nvSpPr>
          <p:cNvPr id="193" name="Google Shape;193;p16"/>
          <p:cNvSpPr txBox="1"/>
          <p:nvPr/>
        </p:nvSpPr>
        <p:spPr>
          <a:xfrm>
            <a:off x="738019" y="1794113"/>
            <a:ext cx="418500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Поможет рассчитать</a:t>
            </a:r>
            <a:endParaRPr sz="28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847433E8-35AF-670D-351C-F8F007C46016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7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ED75AF8-19D4-BB1C-6D73-40B53FFD826F}"/>
              </a:ext>
            </a:extLst>
          </p:cNvPr>
          <p:cNvGrpSpPr/>
          <p:nvPr/>
        </p:nvGrpSpPr>
        <p:grpSpPr>
          <a:xfrm>
            <a:off x="844713" y="2603537"/>
            <a:ext cx="391545" cy="391545"/>
            <a:chOff x="6416933" y="3053459"/>
            <a:chExt cx="391545" cy="391545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82E9EC9A-E9B1-CBC7-E53A-78BEC568F92C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трелка вправо 6">
              <a:extLst>
                <a:ext uri="{FF2B5EF4-FFF2-40B4-BE49-F238E27FC236}">
                  <a16:creationId xmlns:a16="http://schemas.microsoft.com/office/drawing/2014/main" id="{5DB31492-4518-F509-7A37-DCA9FA79EA00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Google Shape;193;p16">
            <a:extLst>
              <a:ext uri="{FF2B5EF4-FFF2-40B4-BE49-F238E27FC236}">
                <a16:creationId xmlns:a16="http://schemas.microsoft.com/office/drawing/2014/main" id="{A644D5A2-672D-7106-91F2-DFE1B207E984}"/>
              </a:ext>
            </a:extLst>
          </p:cNvPr>
          <p:cNvSpPr txBox="1"/>
          <p:nvPr/>
        </p:nvSpPr>
        <p:spPr>
          <a:xfrm>
            <a:off x="1334928" y="2564177"/>
            <a:ext cx="418500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Полную стоимость кредита 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C17BA6D-DB2A-2EF1-A490-12BF75EE078A}"/>
              </a:ext>
            </a:extLst>
          </p:cNvPr>
          <p:cNvGrpSpPr/>
          <p:nvPr/>
        </p:nvGrpSpPr>
        <p:grpSpPr>
          <a:xfrm>
            <a:off x="844713" y="3352493"/>
            <a:ext cx="391545" cy="391545"/>
            <a:chOff x="6416933" y="3053459"/>
            <a:chExt cx="391545" cy="391545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699E2678-C4F5-EF53-B207-423334AEBD53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право 12">
              <a:extLst>
                <a:ext uri="{FF2B5EF4-FFF2-40B4-BE49-F238E27FC236}">
                  <a16:creationId xmlns:a16="http://schemas.microsoft.com/office/drawing/2014/main" id="{1998AC1F-9B97-D7B8-4736-FDA76878D275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Google Shape;193;p16">
            <a:extLst>
              <a:ext uri="{FF2B5EF4-FFF2-40B4-BE49-F238E27FC236}">
                <a16:creationId xmlns:a16="http://schemas.microsoft.com/office/drawing/2014/main" id="{254F771B-DD61-92DF-3305-19E9DFA2BD05}"/>
              </a:ext>
            </a:extLst>
          </p:cNvPr>
          <p:cNvSpPr txBox="1"/>
          <p:nvPr/>
        </p:nvSpPr>
        <p:spPr>
          <a:xfrm>
            <a:off x="1334927" y="3196558"/>
            <a:ext cx="351977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Объём переплат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042D8CD-0AF6-A1EE-7786-7C30642D661B}"/>
              </a:ext>
            </a:extLst>
          </p:cNvPr>
          <p:cNvGrpSpPr/>
          <p:nvPr/>
        </p:nvGrpSpPr>
        <p:grpSpPr>
          <a:xfrm>
            <a:off x="844713" y="4077504"/>
            <a:ext cx="391545" cy="391545"/>
            <a:chOff x="6416933" y="3053459"/>
            <a:chExt cx="391545" cy="39154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8D063381-9BAD-438C-A032-1EE0404E701E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>
              <a:extLst>
                <a:ext uri="{FF2B5EF4-FFF2-40B4-BE49-F238E27FC236}">
                  <a16:creationId xmlns:a16="http://schemas.microsoft.com/office/drawing/2014/main" id="{19071682-0F70-E692-6F29-8CA451A4C1D2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Google Shape;193;p16">
            <a:extLst>
              <a:ext uri="{FF2B5EF4-FFF2-40B4-BE49-F238E27FC236}">
                <a16:creationId xmlns:a16="http://schemas.microsoft.com/office/drawing/2014/main" id="{A5519A09-ED95-F70F-FE46-B46C1EF0BBC2}"/>
              </a:ext>
            </a:extLst>
          </p:cNvPr>
          <p:cNvSpPr txBox="1"/>
          <p:nvPr/>
        </p:nvSpPr>
        <p:spPr>
          <a:xfrm>
            <a:off x="1334927" y="3921182"/>
            <a:ext cx="351977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График платежей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06608E-91D7-E9EE-9FBF-13C2C126E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697" y="2780435"/>
            <a:ext cx="2800488" cy="2800488"/>
          </a:xfrm>
          <a:prstGeom prst="rect">
            <a:avLst/>
          </a:prstGeom>
        </p:spPr>
      </p:pic>
      <p:sp>
        <p:nvSpPr>
          <p:cNvPr id="22" name="Google Shape;193;p16">
            <a:extLst>
              <a:ext uri="{FF2B5EF4-FFF2-40B4-BE49-F238E27FC236}">
                <a16:creationId xmlns:a16="http://schemas.microsoft.com/office/drawing/2014/main" id="{C2E16BE6-B0AA-D024-AD7E-BD2EC503FC69}"/>
              </a:ext>
            </a:extLst>
          </p:cNvPr>
          <p:cNvSpPr txBox="1"/>
          <p:nvPr/>
        </p:nvSpPr>
        <p:spPr>
          <a:xfrm>
            <a:off x="4315167" y="2693847"/>
            <a:ext cx="4375414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30000" b="1" u="none" strike="noStrike" cap="none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%</a:t>
            </a:r>
            <a:endParaRPr sz="30000" b="1" u="none" strike="noStrike" cap="none" dirty="0">
              <a:solidFill>
                <a:schemeClr val="accent2"/>
              </a:solidFill>
              <a:latin typeface="Arial Black" panose="020B0604020202020204" pitchFamily="34" charset="0"/>
              <a:cs typeface="Arial Black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>
            <a:spLocks noGrp="1"/>
          </p:cNvSpPr>
          <p:nvPr>
            <p:ph type="title"/>
          </p:nvPr>
        </p:nvSpPr>
        <p:spPr>
          <a:xfrm>
            <a:off x="838200" y="692150"/>
            <a:ext cx="6523299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 если не возвращать кредит?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9" name="Google Shape;199;p40"/>
          <p:cNvSpPr txBox="1">
            <a:spLocks noGrp="1"/>
          </p:cNvSpPr>
          <p:nvPr>
            <p:ph type="body" idx="1"/>
          </p:nvPr>
        </p:nvSpPr>
        <p:spPr>
          <a:xfrm>
            <a:off x="1392864" y="2396763"/>
            <a:ext cx="4387735" cy="221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Ухудшение кредитной истории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Ограничение некоторых прав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Финансовая ответственность (неустойки, пени, единоразовый возврат займа)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Google Shape;199;p40">
            <a:extLst>
              <a:ext uri="{FF2B5EF4-FFF2-40B4-BE49-F238E27FC236}">
                <a16:creationId xmlns:a16="http://schemas.microsoft.com/office/drawing/2014/main" id="{2741C266-57FA-AA49-805D-E76875ABB341}"/>
              </a:ext>
            </a:extLst>
          </p:cNvPr>
          <p:cNvSpPr txBox="1">
            <a:spLocks/>
          </p:cNvSpPr>
          <p:nvPr/>
        </p:nvSpPr>
        <p:spPr>
          <a:xfrm>
            <a:off x="6661263" y="2396763"/>
            <a:ext cx="4690948" cy="263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Имущественная ответственность (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арест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имущества и его продажа)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Уголовная ответственность 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(штрафы, обязательные 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принудительные работы, 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лишение свободы)</a:t>
            </a:r>
          </a:p>
        </p:txBody>
      </p:sp>
      <p:sp>
        <p:nvSpPr>
          <p:cNvPr id="5" name="Google Shape;136;p1">
            <a:extLst>
              <a:ext uri="{FF2B5EF4-FFF2-40B4-BE49-F238E27FC236}">
                <a16:creationId xmlns:a16="http://schemas.microsoft.com/office/drawing/2014/main" id="{8DC29EDF-0658-9756-2FFD-3EBB6866079B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8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613E5C9-892D-5012-D3B9-C369348C37B9}"/>
              </a:ext>
            </a:extLst>
          </p:cNvPr>
          <p:cNvGrpSpPr/>
          <p:nvPr/>
        </p:nvGrpSpPr>
        <p:grpSpPr>
          <a:xfrm>
            <a:off x="839789" y="2354231"/>
            <a:ext cx="391545" cy="391545"/>
            <a:chOff x="6416933" y="3053459"/>
            <a:chExt cx="391545" cy="39154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30B9F8B5-BFD5-E63D-F538-258618B74528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7">
              <a:extLst>
                <a:ext uri="{FF2B5EF4-FFF2-40B4-BE49-F238E27FC236}">
                  <a16:creationId xmlns:a16="http://schemas.microsoft.com/office/drawing/2014/main" id="{028E5A70-8DF0-6134-AF3B-77418C63F8DA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35E357F-3C19-5DB7-8A05-7CA204F82234}"/>
              </a:ext>
            </a:extLst>
          </p:cNvPr>
          <p:cNvGrpSpPr/>
          <p:nvPr/>
        </p:nvGrpSpPr>
        <p:grpSpPr>
          <a:xfrm>
            <a:off x="839789" y="2970919"/>
            <a:ext cx="391545" cy="391545"/>
            <a:chOff x="6416933" y="3053459"/>
            <a:chExt cx="391545" cy="391545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F704E0D6-43DF-6DBC-2B20-26FDC33B62EF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>
              <a:extLst>
                <a:ext uri="{FF2B5EF4-FFF2-40B4-BE49-F238E27FC236}">
                  <a16:creationId xmlns:a16="http://schemas.microsoft.com/office/drawing/2014/main" id="{B7E50E80-42E2-9B80-93B4-3712793261B1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0274D59-3186-76B5-4469-DCC85907357B}"/>
              </a:ext>
            </a:extLst>
          </p:cNvPr>
          <p:cNvGrpSpPr/>
          <p:nvPr/>
        </p:nvGrpSpPr>
        <p:grpSpPr>
          <a:xfrm>
            <a:off x="839789" y="3658082"/>
            <a:ext cx="391545" cy="391545"/>
            <a:chOff x="6416933" y="3053459"/>
            <a:chExt cx="391545" cy="391545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74B90F76-BA42-65BB-55C3-939ABF4F0698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>
              <a:extLst>
                <a:ext uri="{FF2B5EF4-FFF2-40B4-BE49-F238E27FC236}">
                  <a16:creationId xmlns:a16="http://schemas.microsoft.com/office/drawing/2014/main" id="{BE6017AF-5D12-09A7-9219-EF0FAF20A278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4CA22CC-F36B-3A65-B4C0-D03B7C925FBB}"/>
              </a:ext>
            </a:extLst>
          </p:cNvPr>
          <p:cNvGrpSpPr/>
          <p:nvPr/>
        </p:nvGrpSpPr>
        <p:grpSpPr>
          <a:xfrm>
            <a:off x="6092273" y="2423811"/>
            <a:ext cx="391545" cy="391545"/>
            <a:chOff x="6416933" y="3053459"/>
            <a:chExt cx="391545" cy="39154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2658E06B-D1BC-B0B3-722D-1D7A5B8F40E8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>
              <a:extLst>
                <a:ext uri="{FF2B5EF4-FFF2-40B4-BE49-F238E27FC236}">
                  <a16:creationId xmlns:a16="http://schemas.microsoft.com/office/drawing/2014/main" id="{D84F0DB4-3D1A-3E55-3E23-CA77653B1C39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9BE12A9-6926-9447-E42A-A6BA6D1A6FD5}"/>
              </a:ext>
            </a:extLst>
          </p:cNvPr>
          <p:cNvGrpSpPr/>
          <p:nvPr/>
        </p:nvGrpSpPr>
        <p:grpSpPr>
          <a:xfrm>
            <a:off x="6092273" y="3289102"/>
            <a:ext cx="391545" cy="391545"/>
            <a:chOff x="6416933" y="3053459"/>
            <a:chExt cx="391545" cy="391545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D910C978-01E3-5A1E-8291-22BFE2E94CBE}"/>
                </a:ext>
              </a:extLst>
            </p:cNvPr>
            <p:cNvSpPr/>
            <p:nvPr/>
          </p:nvSpPr>
          <p:spPr>
            <a:xfrm>
              <a:off x="6416933" y="3053459"/>
              <a:ext cx="391545" cy="3915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право 19">
              <a:extLst>
                <a:ext uri="{FF2B5EF4-FFF2-40B4-BE49-F238E27FC236}">
                  <a16:creationId xmlns:a16="http://schemas.microsoft.com/office/drawing/2014/main" id="{CFACCB56-BB90-264D-381B-2E086DDD4A0B}"/>
                </a:ext>
              </a:extLst>
            </p:cNvPr>
            <p:cNvSpPr/>
            <p:nvPr/>
          </p:nvSpPr>
          <p:spPr>
            <a:xfrm>
              <a:off x="6515602" y="3156634"/>
              <a:ext cx="194206" cy="18519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8090447-E44E-C15A-14E4-08853743E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382" y="4653718"/>
            <a:ext cx="1185986" cy="1512132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DA406AE1-4A4A-F801-7D12-6AADF0E287BB}"/>
              </a:ext>
            </a:extLst>
          </p:cNvPr>
          <p:cNvGrpSpPr/>
          <p:nvPr/>
        </p:nvGrpSpPr>
        <p:grpSpPr>
          <a:xfrm>
            <a:off x="4271792" y="4928605"/>
            <a:ext cx="1006532" cy="950336"/>
            <a:chOff x="4446940" y="5262198"/>
            <a:chExt cx="1006532" cy="950336"/>
          </a:xfrm>
        </p:grpSpPr>
        <p:sp>
          <p:nvSpPr>
            <p:cNvPr id="32" name="Треугольник 31">
              <a:extLst>
                <a:ext uri="{FF2B5EF4-FFF2-40B4-BE49-F238E27FC236}">
                  <a16:creationId xmlns:a16="http://schemas.microsoft.com/office/drawing/2014/main" id="{832DE09F-2B04-9C3C-9DE0-EB0095B4A671}"/>
                </a:ext>
              </a:extLst>
            </p:cNvPr>
            <p:cNvSpPr/>
            <p:nvPr/>
          </p:nvSpPr>
          <p:spPr>
            <a:xfrm>
              <a:off x="4446940" y="5262198"/>
              <a:ext cx="1006532" cy="867700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Google Shape;171;p37">
              <a:extLst>
                <a:ext uri="{FF2B5EF4-FFF2-40B4-BE49-F238E27FC236}">
                  <a16:creationId xmlns:a16="http://schemas.microsoft.com/office/drawing/2014/main" id="{D950CCAE-DFD7-5591-BA2E-37F2A5B93B45}"/>
                </a:ext>
              </a:extLst>
            </p:cNvPr>
            <p:cNvSpPr txBox="1"/>
            <p:nvPr/>
          </p:nvSpPr>
          <p:spPr>
            <a:xfrm>
              <a:off x="4642312" y="5461057"/>
              <a:ext cx="589297" cy="751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ru-RU" sz="4000" b="1" u="none" strike="noStrike" cap="none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  <a:sym typeface="Arial"/>
                </a:rPr>
                <a:t>!</a:t>
              </a:r>
              <a:endParaRPr sz="4000" b="1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endParaRPr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A8AA030-FAA3-EB8B-2CCF-D4049F262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493" y="5127464"/>
            <a:ext cx="995539" cy="8907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 txBox="1">
            <a:spLocks noGrp="1"/>
          </p:cNvSpPr>
          <p:nvPr>
            <p:ph type="title"/>
          </p:nvPr>
        </p:nvSpPr>
        <p:spPr>
          <a:xfrm>
            <a:off x="839788" y="1841026"/>
            <a:ext cx="3932237" cy="64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</a:pPr>
            <a:r>
              <a:rPr lang="ru-RU" sz="4000" dirty="0"/>
              <a:t>Разминка</a:t>
            </a:r>
            <a:endParaRPr sz="4000" dirty="0"/>
          </a:p>
        </p:txBody>
      </p:sp>
      <p:sp>
        <p:nvSpPr>
          <p:cNvPr id="207" name="Google Shape;207;p9"/>
          <p:cNvSpPr txBox="1">
            <a:spLocks noGrp="1"/>
          </p:cNvSpPr>
          <p:nvPr>
            <p:ph type="body" idx="1"/>
          </p:nvPr>
        </p:nvSpPr>
        <p:spPr>
          <a:xfrm>
            <a:off x="839788" y="2775546"/>
            <a:ext cx="3741837" cy="137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ru-RU" sz="4000" dirty="0"/>
              <a:t>Определились с будущим?</a:t>
            </a:r>
            <a:endParaRPr sz="4000" dirty="0"/>
          </a:p>
        </p:txBody>
      </p:sp>
      <p:sp>
        <p:nvSpPr>
          <p:cNvPr id="2" name="Google Shape;136;p1">
            <a:extLst>
              <a:ext uri="{FF2B5EF4-FFF2-40B4-BE49-F238E27FC236}">
                <a16:creationId xmlns:a16="http://schemas.microsoft.com/office/drawing/2014/main" id="{F716B6A4-77DA-B471-F722-2B9035ECC106}"/>
              </a:ext>
            </a:extLst>
          </p:cNvPr>
          <p:cNvSpPr txBox="1"/>
          <p:nvPr/>
        </p:nvSpPr>
        <p:spPr>
          <a:xfrm>
            <a:off x="11352212" y="6492271"/>
            <a:ext cx="504825" cy="3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/>
                </a:solidFill>
                <a:latin typeface="+mj-lt"/>
                <a:ea typeface="Raleway"/>
                <a:cs typeface="Raleway"/>
                <a:sym typeface="Raleway"/>
              </a:rPr>
              <a:t>9</a:t>
            </a:r>
            <a:endParaRPr sz="1400" b="1" i="0" u="none" strike="noStrike" cap="none" dirty="0">
              <a:solidFill>
                <a:schemeClr val="bg2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F492ADB-070E-104E-2B37-EFA48982D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637" y="1482185"/>
            <a:ext cx="8107363" cy="48418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стафета Мои финансы">
      <a:dk1>
        <a:srgbClr val="000000"/>
      </a:dk1>
      <a:lt1>
        <a:srgbClr val="FFFFFF"/>
      </a:lt1>
      <a:dk2>
        <a:srgbClr val="3C3E3C"/>
      </a:dk2>
      <a:lt2>
        <a:srgbClr val="B8BCBF"/>
      </a:lt2>
      <a:accent1>
        <a:srgbClr val="009657"/>
      </a:accent1>
      <a:accent2>
        <a:srgbClr val="EF7D00"/>
      </a:accent2>
      <a:accent3>
        <a:srgbClr val="004F9F"/>
      </a:accent3>
      <a:accent4>
        <a:srgbClr val="30B7BC"/>
      </a:accent4>
      <a:accent5>
        <a:srgbClr val="E62059"/>
      </a:accent5>
      <a:accent6>
        <a:srgbClr val="D4ADD3"/>
      </a:accent6>
      <a:hlink>
        <a:srgbClr val="30B7BC"/>
      </a:hlink>
      <a:folHlink>
        <a:srgbClr val="005B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</TotalTime>
  <Words>553</Words>
  <Application>Microsoft Office PowerPoint</Application>
  <PresentationFormat>Широкоэкранный</PresentationFormat>
  <Paragraphs>132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 Black</vt:lpstr>
      <vt:lpstr>Raleway</vt:lpstr>
      <vt:lpstr>Arial</vt:lpstr>
      <vt:lpstr>Raleway Light</vt:lpstr>
      <vt:lpstr>Calibri</vt:lpstr>
      <vt:lpstr>Helvetica Neue Light</vt:lpstr>
      <vt:lpstr>Proxima Nova</vt:lpstr>
      <vt:lpstr>Тема Office</vt:lpstr>
      <vt:lpstr>Презентация PowerPoint</vt:lpstr>
      <vt:lpstr>Что такое кредит?</vt:lpstr>
      <vt:lpstr>На что брать кредит?</vt:lpstr>
      <vt:lpstr>На что разумно брать кредит?</vt:lpstr>
      <vt:lpstr>Точно ли стоит брать кредит?</vt:lpstr>
      <vt:lpstr>Точно ли стоит  брать кредит: как посчитать?</vt:lpstr>
      <vt:lpstr>Кредитный калькулятор</vt:lpstr>
      <vt:lpstr>А если не возвращать кредит?</vt:lpstr>
      <vt:lpstr>Разминка</vt:lpstr>
      <vt:lpstr>Образовательный кредит</vt:lpstr>
      <vt:lpstr>Образовательный кредит:  льготы и условия</vt:lpstr>
      <vt:lpstr>Финансовый план</vt:lpstr>
      <vt:lpstr>Опрос по итогам лекции</vt:lpstr>
      <vt:lpstr>Подведение итогов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стародынова</dc:creator>
  <cp:lastModifiedBy>Татьяна Воротникова</cp:lastModifiedBy>
  <cp:revision>27</cp:revision>
  <dcterms:created xsi:type="dcterms:W3CDTF">2024-03-21T10:33:51Z</dcterms:created>
  <dcterms:modified xsi:type="dcterms:W3CDTF">2024-09-29T15:13:11Z</dcterms:modified>
</cp:coreProperties>
</file>